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2.xml" ContentType="application/vnd.openxmlformats-officedocument.drawingml.chartshapes+xml"/>
  <Override PartName="/ppt/notesSlides/notesSlide8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9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0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1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12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13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14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3"/>
  </p:sldMasterIdLst>
  <p:notesMasterIdLst>
    <p:notesMasterId r:id="rId30"/>
  </p:notesMasterIdLst>
  <p:handoutMasterIdLst>
    <p:handoutMasterId r:id="rId31"/>
  </p:handoutMasterIdLst>
  <p:sldIdLst>
    <p:sldId id="298" r:id="rId4"/>
    <p:sldId id="299" r:id="rId5"/>
    <p:sldId id="300" r:id="rId6"/>
    <p:sldId id="302" r:id="rId7"/>
    <p:sldId id="303" r:id="rId8"/>
    <p:sldId id="304" r:id="rId9"/>
    <p:sldId id="305" r:id="rId10"/>
    <p:sldId id="306" r:id="rId11"/>
    <p:sldId id="307" r:id="rId12"/>
    <p:sldId id="308" r:id="rId13"/>
    <p:sldId id="309" r:id="rId14"/>
    <p:sldId id="310" r:id="rId15"/>
    <p:sldId id="312" r:id="rId16"/>
    <p:sldId id="313" r:id="rId17"/>
    <p:sldId id="319" r:id="rId18"/>
    <p:sldId id="316" r:id="rId19"/>
    <p:sldId id="333" r:id="rId20"/>
    <p:sldId id="334" r:id="rId21"/>
    <p:sldId id="335" r:id="rId22"/>
    <p:sldId id="326" r:id="rId23"/>
    <p:sldId id="324" r:id="rId24"/>
    <p:sldId id="328" r:id="rId25"/>
    <p:sldId id="336" r:id="rId26"/>
    <p:sldId id="330" r:id="rId27"/>
    <p:sldId id="332" r:id="rId28"/>
    <p:sldId id="296" r:id="rId29"/>
  </p:sldIdLst>
  <p:sldSz cx="12192000" cy="6858000"/>
  <p:notesSz cx="9926638" cy="6797675"/>
  <p:defaultTextStyle>
    <a:defPPr rtl="0"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073A0DAA-6AF3-43AB-8588-CEC1D06C72B9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5" autoAdjust="0"/>
    <p:restoredTop sz="94574" autoAdjust="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9" d="100"/>
          <a:sy n="89" d="100"/>
        </p:scale>
        <p:origin x="3762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de-DE" dirty="0"/>
              <a:t>insgesamt 53 Einzelfälle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view3D>
      <c:rotX val="15"/>
      <c:rotY val="20"/>
      <c:rAngAx val="0"/>
    </c:view3D>
    <c:floor>
      <c:thickness val="0"/>
      <c:spPr>
        <a:noFill/>
        <a:ln w="6350" cap="flat" cmpd="sng" algn="ctr">
          <a:solidFill>
            <a:schemeClr val="tx1">
              <a:tint val="75000"/>
            </a:schemeClr>
          </a:solidFill>
          <a:prstDash val="solid"/>
          <a:round/>
        </a:ln>
        <a:effectLst/>
        <a:sp3d contourW="6350">
          <a:contourClr>
            <a:schemeClr val="tx1">
              <a:tint val="7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bar"/>
        <c:grouping val="stack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insgesamt 50 Einzelfälle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23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1B6F-4411-B42C-656D0ACADCDF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23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1B6F-4411-B42C-656D0ACADCD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Tabelle1!$A$2:$A$3</c:f>
              <c:strCache>
                <c:ptCount val="2"/>
                <c:pt idx="0">
                  <c:v>weiblich</c:v>
                </c:pt>
                <c:pt idx="1">
                  <c:v>männlich</c:v>
                </c:pt>
              </c:strCache>
            </c:strRef>
          </c:cat>
          <c:val>
            <c:numRef>
              <c:f>Tabelle1!$B$2:$B$3</c:f>
              <c:numCache>
                <c:formatCode>General</c:formatCode>
                <c:ptCount val="2"/>
              </c:numCache>
            </c:numRef>
          </c:val>
          <c:extLst>
            <c:ext xmlns:c16="http://schemas.microsoft.com/office/drawing/2014/chart" uri="{C3380CC4-5D6E-409C-BE32-E72D297353CC}">
              <c16:uniqueId val="{00000002-1B6F-4411-B42C-656D0ACADCDF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Spalte1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cat>
            <c:strRef>
              <c:f>Tabelle1!$A$2:$A$3</c:f>
              <c:strCache>
                <c:ptCount val="2"/>
                <c:pt idx="0">
                  <c:v>weiblich</c:v>
                </c:pt>
                <c:pt idx="1">
                  <c:v>männlich</c:v>
                </c:pt>
              </c:strCache>
            </c:strRef>
          </c:cat>
          <c:val>
            <c:numRef>
              <c:f>Tabelle1!$C$2:$C$3</c:f>
              <c:numCache>
                <c:formatCode>General</c:formatCode>
                <c:ptCount val="2"/>
                <c:pt idx="0">
                  <c:v>19</c:v>
                </c:pt>
                <c:pt idx="1">
                  <c:v>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B6F-4411-B42C-656D0ACADCDF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Spalte2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cat>
            <c:strRef>
              <c:f>Tabelle1!$A$2:$A$3</c:f>
              <c:strCache>
                <c:ptCount val="2"/>
                <c:pt idx="0">
                  <c:v>weiblich</c:v>
                </c:pt>
                <c:pt idx="1">
                  <c:v>männlich</c:v>
                </c:pt>
              </c:strCache>
            </c:strRef>
          </c:cat>
          <c:val>
            <c:numRef>
              <c:f>Tabelle1!$D$2:$D$3</c:f>
              <c:numCache>
                <c:formatCode>General</c:formatCode>
                <c:ptCount val="2"/>
              </c:numCache>
            </c:numRef>
          </c:val>
          <c:extLst>
            <c:ext xmlns:c16="http://schemas.microsoft.com/office/drawing/2014/chart" uri="{C3380CC4-5D6E-409C-BE32-E72D297353CC}">
              <c16:uniqueId val="{00000004-1B6F-4411-B42C-656D0ACADCDF}"/>
            </c:ext>
          </c:extLst>
        </c:ser>
        <c:ser>
          <c:idx val="3"/>
          <c:order val="3"/>
          <c:tx>
            <c:strRef>
              <c:f>Tabelle1!$E$1</c:f>
              <c:strCache>
                <c:ptCount val="1"/>
                <c:pt idx="0">
                  <c:v>Spalte3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60000"/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lumMod val="60000"/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60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cat>
            <c:strRef>
              <c:f>Tabelle1!$A$2:$A$3</c:f>
              <c:strCache>
                <c:ptCount val="2"/>
                <c:pt idx="0">
                  <c:v>weiblich</c:v>
                </c:pt>
                <c:pt idx="1">
                  <c:v>männlich</c:v>
                </c:pt>
              </c:strCache>
            </c:strRef>
          </c:cat>
          <c:val>
            <c:numRef>
              <c:f>Tabelle1!$E$2:$E$3</c:f>
              <c:numCache>
                <c:formatCode>General</c:formatCode>
                <c:ptCount val="2"/>
              </c:numCache>
            </c:numRef>
          </c:val>
          <c:extLst>
            <c:ext xmlns:c16="http://schemas.microsoft.com/office/drawing/2014/chart" uri="{C3380CC4-5D6E-409C-BE32-E72D297353CC}">
              <c16:uniqueId val="{00000005-1B6F-4411-B42C-656D0ACADCDF}"/>
            </c:ext>
          </c:extLst>
        </c:ser>
        <c:ser>
          <c:idx val="4"/>
          <c:order val="4"/>
          <c:tx>
            <c:strRef>
              <c:f>Tabelle1!$F$1</c:f>
              <c:strCache>
                <c:ptCount val="1"/>
                <c:pt idx="0">
                  <c:v>Spalte4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60000"/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lumMod val="60000"/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60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cat>
            <c:strRef>
              <c:f>Tabelle1!$A$2:$A$3</c:f>
              <c:strCache>
                <c:ptCount val="2"/>
                <c:pt idx="0">
                  <c:v>weiblich</c:v>
                </c:pt>
                <c:pt idx="1">
                  <c:v>männlich</c:v>
                </c:pt>
              </c:strCache>
            </c:strRef>
          </c:cat>
          <c:val>
            <c:numRef>
              <c:f>Tabelle1!$F$2:$F$3</c:f>
              <c:numCache>
                <c:formatCode>General</c:formatCode>
                <c:ptCount val="2"/>
              </c:numCache>
            </c:numRef>
          </c:val>
          <c:extLst>
            <c:ext xmlns:c16="http://schemas.microsoft.com/office/drawing/2014/chart" uri="{C3380CC4-5D6E-409C-BE32-E72D297353CC}">
              <c16:uniqueId val="{00000006-1B6F-4411-B42C-656D0ACADC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6"/>
        <c:gapDepth val="159"/>
        <c:shape val="cylinder"/>
        <c:axId val="153567232"/>
        <c:axId val="153561344"/>
        <c:axId val="0"/>
      </c:bar3DChart>
      <c:valAx>
        <c:axId val="153561344"/>
        <c:scaling>
          <c:orientation val="minMax"/>
        </c:scaling>
        <c:delete val="0"/>
        <c:axPos val="b"/>
        <c:majorGridlines>
          <c:spPr>
            <a:ln w="6350" cap="flat" cmpd="sng" algn="ctr">
              <a:solidFill>
                <a:schemeClr val="tx1">
                  <a:tint val="7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53567232"/>
        <c:crosses val="autoZero"/>
        <c:crossBetween val="between"/>
      </c:valAx>
      <c:catAx>
        <c:axId val="153567232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5356134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800"/>
      </a:pPr>
      <a:endParaRPr lang="de-DE"/>
    </a:p>
  </c:txPr>
  <c:externalData r:id="rId3">
    <c:autoUpdate val="0"/>
  </c:externalData>
  <c:userShapes r:id="rId4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  <c:spPr>
        <a:noFill/>
        <a:ln w="6350" cap="flat" cmpd="sng" algn="ctr">
          <a:solidFill>
            <a:schemeClr val="tx1">
              <a:tint val="75000"/>
            </a:schemeClr>
          </a:solidFill>
          <a:prstDash val="solid"/>
          <a:round/>
        </a:ln>
        <a:effectLst/>
        <a:sp3d contourW="6350">
          <a:contourClr>
            <a:schemeClr val="tx1">
              <a:tint val="7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5086541539388915E-2"/>
          <c:y val="6.7681780213721107E-2"/>
          <c:w val="0.92491345846061113"/>
          <c:h val="0.7096243421512835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Datenreihe 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8FB8-4740-A551-89A5A8CEF08D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8FB8-4740-A551-89A5A8CEF08D}"/>
              </c:ext>
            </c:extLst>
          </c:dPt>
          <c:cat>
            <c:strRef>
              <c:f>Tabelle1!$A$2:$A$4</c:f>
              <c:strCache>
                <c:ptCount val="3"/>
                <c:pt idx="0">
                  <c:v>Arbeit mit dem Schüler</c:v>
                </c:pt>
                <c:pt idx="1">
                  <c:v>Arbeit mit der Familie</c:v>
                </c:pt>
                <c:pt idx="2">
                  <c:v>Soziale Gruppenarbeit/ Arbeit im sozialen Umfeld</c:v>
                </c:pt>
              </c:strCache>
            </c:strRef>
          </c:cat>
          <c:val>
            <c:numRef>
              <c:f>Tabelle1!$B$2:$B$4</c:f>
              <c:numCache>
                <c:formatCode>General</c:formatCode>
                <c:ptCount val="3"/>
                <c:pt idx="0">
                  <c:v>29</c:v>
                </c:pt>
                <c:pt idx="1">
                  <c:v>16</c:v>
                </c:pt>
                <c:pt idx="2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FB8-4740-A551-89A5A8CEF0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54546560"/>
        <c:axId val="154548096"/>
        <c:axId val="0"/>
      </c:bar3DChart>
      <c:catAx>
        <c:axId val="15454656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54548096"/>
        <c:crosses val="autoZero"/>
        <c:auto val="1"/>
        <c:lblAlgn val="ctr"/>
        <c:lblOffset val="100"/>
        <c:noMultiLvlLbl val="0"/>
      </c:catAx>
      <c:valAx>
        <c:axId val="154548096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tx1">
                  <a:tint val="7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545465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800"/>
      </a:pPr>
      <a:endParaRPr lang="de-DE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>
        <c:manualLayout>
          <c:layoutTarget val="inner"/>
          <c:xMode val="edge"/>
          <c:yMode val="edge"/>
          <c:x val="2.5278871391076114E-2"/>
          <c:y val="0"/>
          <c:w val="0.64195137506089062"/>
          <c:h val="0.9128348158100080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Entwicklungsauffälligkeiten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3000"/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hade val="53000"/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shade val="53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Tabelle1!$A$2</c:f>
              <c:numCache>
                <c:formatCode>General</c:formatCode>
                <c:ptCount val="1"/>
              </c:numCache>
            </c:numRef>
          </c:cat>
          <c:val>
            <c:numRef>
              <c:f>Tabelle1!$B$2</c:f>
              <c:numCache>
                <c:formatCode>General</c:formatCode>
                <c:ptCount val="1"/>
                <c:pt idx="0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C42-40A9-8EE8-86E8CB6CAA17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Auffälligkeiten im sozialen Verhalten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76000"/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hade val="76000"/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shade val="76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Tabelle1!$A$2</c:f>
              <c:numCache>
                <c:formatCode>General</c:formatCode>
                <c:ptCount val="1"/>
              </c:numCache>
            </c:numRef>
          </c:cat>
          <c:val>
            <c:numRef>
              <c:f>Tabelle1!$C$2</c:f>
              <c:numCache>
                <c:formatCode>General</c:formatCode>
                <c:ptCount val="1"/>
                <c:pt idx="0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C42-40A9-8EE8-86E8CB6CAA17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Eingeschränkte Erziehungskompetenz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Tabelle1!$A$2</c:f>
              <c:numCache>
                <c:formatCode>General</c:formatCode>
                <c:ptCount val="1"/>
              </c:numCache>
            </c:numRef>
          </c:cat>
          <c:val>
            <c:numRef>
              <c:f>Tabelle1!$D$2</c:f>
              <c:numCache>
                <c:formatCode>General</c:formatCode>
                <c:ptCount val="1"/>
                <c:pt idx="0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C42-40A9-8EE8-86E8CB6CAA17}"/>
            </c:ext>
          </c:extLst>
        </c:ser>
        <c:ser>
          <c:idx val="3"/>
          <c:order val="3"/>
          <c:tx>
            <c:strRef>
              <c:f>Tabelle1!$E$1</c:f>
              <c:strCache>
                <c:ptCount val="1"/>
                <c:pt idx="0">
                  <c:v>Schulische Probleme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tint val="77000"/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tint val="77000"/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tint val="77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Tabelle1!$A$2</c:f>
              <c:numCache>
                <c:formatCode>General</c:formatCode>
                <c:ptCount val="1"/>
              </c:numCache>
            </c:numRef>
          </c:cat>
          <c:val>
            <c:numRef>
              <c:f>Tabelle1!$E$2</c:f>
              <c:numCache>
                <c:formatCode>General</c:formatCode>
                <c:ptCount val="1"/>
                <c:pt idx="0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C42-40A9-8EE8-86E8CB6CAA17}"/>
            </c:ext>
          </c:extLst>
        </c:ser>
        <c:ser>
          <c:idx val="4"/>
          <c:order val="4"/>
          <c:tx>
            <c:strRef>
              <c:f>Tabelle1!$F$1</c:f>
              <c:strCache>
                <c:ptCount val="1"/>
                <c:pt idx="0">
                  <c:v>Belastung durch familiäre Konflikte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tint val="54000"/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tint val="54000"/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tint val="54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Tabelle1!$A$2</c:f>
              <c:numCache>
                <c:formatCode>General</c:formatCode>
                <c:ptCount val="1"/>
              </c:numCache>
            </c:numRef>
          </c:cat>
          <c:val>
            <c:numRef>
              <c:f>Tabelle1!$F$2</c:f>
              <c:numCache>
                <c:formatCode>General</c:formatCode>
                <c:ptCount val="1"/>
                <c:pt idx="0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C42-40A9-8EE8-86E8CB6CAA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5"/>
        <c:overlap val="-20"/>
        <c:axId val="67595648"/>
        <c:axId val="67601536"/>
      </c:barChart>
      <c:catAx>
        <c:axId val="6759564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67601536"/>
        <c:crosses val="autoZero"/>
        <c:auto val="1"/>
        <c:lblAlgn val="ctr"/>
        <c:lblOffset val="100"/>
        <c:noMultiLvlLbl val="0"/>
      </c:catAx>
      <c:valAx>
        <c:axId val="6760153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675956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7140352446978968"/>
          <c:y val="5.5868207439328695E-2"/>
          <c:w val="0.32859647553021026"/>
          <c:h val="0.8053837710521639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view3D>
      <c:rotX val="15"/>
      <c:rotY val="20"/>
      <c:rAngAx val="0"/>
    </c:view3D>
    <c:floor>
      <c:thickness val="0"/>
      <c:spPr>
        <a:noFill/>
        <a:ln w="6350" cap="flat" cmpd="sng" algn="ctr">
          <a:solidFill>
            <a:schemeClr val="tx1">
              <a:tint val="75000"/>
            </a:schemeClr>
          </a:solidFill>
          <a:prstDash val="solid"/>
          <a:round/>
        </a:ln>
        <a:effectLst/>
        <a:sp3d contourW="6350">
          <a:contourClr>
            <a:schemeClr val="tx1">
              <a:tint val="7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bar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Y-Werte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/>
              <a:lightRig rig="threePt" dir="tl">
                <a:rot lat="0" lon="0" rev="20400000"/>
              </a:lightRig>
            </a:scene3d>
            <a:sp3d prstMaterial="softEdge">
              <a:bevelT w="101600" h="25400" prst="softRound"/>
              <a:contourClr>
                <a:srgbClr val="000000"/>
              </a:contourClr>
            </a:sp3d>
          </c:spPr>
          <c:invertIfNegative val="0"/>
          <c:dLbls>
            <c:dLbl>
              <c:idx val="0"/>
              <c:layout>
                <c:manualLayout>
                  <c:x val="-2.2853356072322653E-2"/>
                  <c:y val="8.0442437629663285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C11E-4125-B5DF-18B86F576E64}"/>
                </c:ext>
              </c:extLst>
            </c:dLbl>
            <c:dLbl>
              <c:idx val="1"/>
              <c:layout>
                <c:manualLayout>
                  <c:x val="-2.7424027286787184E-2"/>
                  <c:y val="1.87699021135880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11E-4125-B5DF-18B86F576E64}"/>
                </c:ext>
              </c:extLst>
            </c:dLbl>
            <c:dLbl>
              <c:idx val="2"/>
              <c:layout>
                <c:manualLayout>
                  <c:x val="-3.8088926787204422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11E-4125-B5DF-18B86F576E64}"/>
                </c:ext>
              </c:extLst>
            </c:dLbl>
            <c:dLbl>
              <c:idx val="3"/>
              <c:layout>
                <c:manualLayout>
                  <c:x val="-3.8088926787204422E-2"/>
                  <c:y val="8.044243762966328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11E-4125-B5DF-18B86F576E64}"/>
                </c:ext>
              </c:extLst>
            </c:dLbl>
            <c:dLbl>
              <c:idx val="4"/>
              <c:layout>
                <c:manualLayout>
                  <c:x val="-3.6565369715716244E-2"/>
                  <c:y val="1.34070729382772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11E-4125-B5DF-18B86F576E64}"/>
                </c:ext>
              </c:extLst>
            </c:dLbl>
            <c:numFmt formatCode="General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Tabelle1!$A$2:$A$5</c:f>
              <c:strCache>
                <c:ptCount val="4"/>
                <c:pt idx="0">
                  <c:v>1.</c:v>
                </c:pt>
                <c:pt idx="1">
                  <c:v>2.</c:v>
                </c:pt>
                <c:pt idx="2">
                  <c:v>3.</c:v>
                </c:pt>
                <c:pt idx="3">
                  <c:v>4.</c:v>
                </c:pt>
              </c:strCache>
            </c:strRef>
          </c:cat>
          <c:val>
            <c:numRef>
              <c:f>Tabelle1!$B$2:$B$5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11E-4125-B5DF-18B86F576E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53600000"/>
        <c:axId val="152742144"/>
        <c:axId val="0"/>
      </c:bar3DChart>
      <c:valAx>
        <c:axId val="152742144"/>
        <c:scaling>
          <c:orientation val="minMax"/>
        </c:scaling>
        <c:delete val="0"/>
        <c:axPos val="b"/>
        <c:majorGridlines>
          <c:spPr>
            <a:ln w="6350" cap="flat" cmpd="sng" algn="ctr">
              <a:solidFill>
                <a:schemeClr val="tx1">
                  <a:tint val="7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53600000"/>
        <c:crosses val="autoZero"/>
        <c:crossBetween val="between"/>
      </c:valAx>
      <c:catAx>
        <c:axId val="15360000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5274214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800"/>
      </a:pPr>
      <a:endParaRPr lang="de-D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cat>
            <c:strRef>
              <c:f>'[Diagramm in Microsoft PowerPoint]Tabelle1'!$A$2:$A$7</c:f>
              <c:strCache>
                <c:ptCount val="6"/>
                <c:pt idx="0">
                  <c:v>5.</c:v>
                </c:pt>
                <c:pt idx="1">
                  <c:v>6.</c:v>
                </c:pt>
                <c:pt idx="2">
                  <c:v>7.</c:v>
                </c:pt>
                <c:pt idx="3">
                  <c:v>8.</c:v>
                </c:pt>
                <c:pt idx="4">
                  <c:v>9.</c:v>
                </c:pt>
                <c:pt idx="5">
                  <c:v>10.</c:v>
                </c:pt>
              </c:strCache>
            </c:strRef>
          </c:cat>
          <c:val>
            <c:numRef>
              <c:f>'[Diagramm in Microsoft PowerPoint]Tabelle1'!$B$2:$B$7</c:f>
              <c:numCache>
                <c:formatCode>General</c:formatCode>
                <c:ptCount val="6"/>
                <c:pt idx="0">
                  <c:v>2</c:v>
                </c:pt>
                <c:pt idx="1">
                  <c:v>10</c:v>
                </c:pt>
                <c:pt idx="2">
                  <c:v>8</c:v>
                </c:pt>
                <c:pt idx="3">
                  <c:v>5</c:v>
                </c:pt>
                <c:pt idx="4">
                  <c:v>5</c:v>
                </c:pt>
                <c:pt idx="5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48D-4490-B048-4D18F71610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54046464"/>
        <c:axId val="154048000"/>
        <c:axId val="0"/>
      </c:bar3DChart>
      <c:catAx>
        <c:axId val="15404646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54048000"/>
        <c:crosses val="autoZero"/>
        <c:auto val="1"/>
        <c:lblAlgn val="ctr"/>
        <c:lblOffset val="100"/>
        <c:noMultiLvlLbl val="0"/>
      </c:catAx>
      <c:valAx>
        <c:axId val="1540480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540464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  <c:spPr>
        <a:noFill/>
        <a:ln w="6350" cap="flat" cmpd="sng" algn="ctr">
          <a:solidFill>
            <a:schemeClr val="tx1">
              <a:tint val="75000"/>
            </a:schemeClr>
          </a:solidFill>
          <a:prstDash val="solid"/>
          <a:round/>
        </a:ln>
        <a:effectLst/>
        <a:sp3d contourW="6350">
          <a:contourClr>
            <a:schemeClr val="tx1">
              <a:tint val="7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Spalte1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32DB-416A-9581-819E3ED1D3D4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0-9FB6-421F-8C02-DD4C47DCC490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32DB-416A-9581-819E3ED1D3D4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9FB6-421F-8C02-DD4C47DCC490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29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32DB-416A-9581-819E3ED1D3D4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14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9FB6-421F-8C02-DD4C47DCC49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6350" cap="flat" cmpd="sng" algn="ctr">
                  <a:solidFill>
                    <a:schemeClr val="tx1"/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Tabelle1!$A$2:$A$5</c:f>
              <c:strCache>
                <c:ptCount val="2"/>
                <c:pt idx="0">
                  <c:v>bei den Eltern</c:v>
                </c:pt>
                <c:pt idx="1">
                  <c:v>bei alleinerziehenden Elternteil</c:v>
                </c:pt>
              </c:strCache>
            </c:strRef>
          </c:cat>
          <c:val>
            <c:numRef>
              <c:f>Tabelle1!$B$2:$B$5</c:f>
              <c:numCache>
                <c:formatCode>General</c:formatCode>
                <c:ptCount val="4"/>
                <c:pt idx="0">
                  <c:v>26</c:v>
                </c:pt>
                <c:pt idx="1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FB6-421F-8C02-DD4C47DCC4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egendEntry>
        <c:idx val="2"/>
        <c:delete val="1"/>
      </c:legendEntry>
      <c:legendEntry>
        <c:idx val="3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800"/>
      </a:pPr>
      <a:endParaRPr lang="de-DE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Mind. 1 Elternteil ausländischer Herkunft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2C0E-40D9-8639-DFE754A4B282}"/>
              </c:ext>
            </c:extLst>
          </c:dPt>
          <c:dPt>
            <c:idx val="1"/>
            <c:bubble3D val="0"/>
            <c:explosion val="9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C0E-40D9-8639-DFE754A4B282}"/>
              </c:ext>
            </c:extLst>
          </c:dPt>
          <c:dLbls>
            <c:dLbl>
              <c:idx val="0"/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C0E-40D9-8639-DFE754A4B282}"/>
                </c:ext>
              </c:extLst>
            </c:dLbl>
            <c:dLbl>
              <c:idx val="1"/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C0E-40D9-8639-DFE754A4B28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Tabelle1!$A$2:$A$3</c:f>
              <c:strCache>
                <c:ptCount val="2"/>
                <c:pt idx="0">
                  <c:v>nein</c:v>
                </c:pt>
                <c:pt idx="1">
                  <c:v>ja</c:v>
                </c:pt>
              </c:strCache>
            </c:strRef>
          </c:cat>
          <c:val>
            <c:numRef>
              <c:f>Tabelle1!$B$2:$B$3</c:f>
              <c:numCache>
                <c:formatCode>General</c:formatCode>
                <c:ptCount val="2"/>
                <c:pt idx="0">
                  <c:v>53</c:v>
                </c:pt>
                <c:pt idx="1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C0E-40D9-8639-DFE754A4B2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800"/>
      </a:pPr>
      <a:endParaRPr lang="de-DE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Wird vorrangig deutsch gesprochen?</c:v>
                </c:pt>
              </c:strCache>
            </c:strRef>
          </c:tx>
          <c:explosion val="4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831-4338-86C1-62D4BAB3D516}"/>
              </c:ext>
            </c:extLst>
          </c:dPt>
          <c:dPt>
            <c:idx val="1"/>
            <c:bubble3D val="0"/>
            <c:explosion val="1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08E-4093-981D-1E2D9706C22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Tabelle1!$A$2:$A$3</c:f>
              <c:strCache>
                <c:ptCount val="2"/>
                <c:pt idx="0">
                  <c:v>ja</c:v>
                </c:pt>
                <c:pt idx="1">
                  <c:v>nein</c:v>
                </c:pt>
              </c:strCache>
            </c:strRef>
          </c:cat>
          <c:val>
            <c:numRef>
              <c:f>Tabelle1!$B$2:$B$3</c:f>
              <c:numCache>
                <c:formatCode>General</c:formatCode>
                <c:ptCount val="2"/>
                <c:pt idx="0">
                  <c:v>41</c:v>
                </c:pt>
                <c:pt idx="1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08E-4093-981D-1E2D9706C2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800"/>
      </a:pPr>
      <a:endParaRPr lang="de-DE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  <c:spPr>
        <a:noFill/>
        <a:ln w="6350" cap="flat" cmpd="sng" algn="ctr">
          <a:solidFill>
            <a:schemeClr val="tx1">
              <a:tint val="75000"/>
            </a:schemeClr>
          </a:solidFill>
          <a:prstDash val="solid"/>
          <a:round/>
        </a:ln>
        <a:effectLst/>
        <a:sp3d contourW="6350">
          <a:contourClr>
            <a:schemeClr val="tx1">
              <a:tint val="7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Spalte1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7D4F-42FD-94D2-5690E2A1E374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19E9-4E9F-8852-57B041DD887F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7D4F-42FD-94D2-5690E2A1E374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19E9-4E9F-8852-57B041DD887F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15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7D4F-42FD-94D2-5690E2A1E374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18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19E9-4E9F-8852-57B041DD887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6350" cap="flat" cmpd="sng" algn="ctr">
                  <a:solidFill>
                    <a:schemeClr val="tx1"/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Tabelle1!$A$2:$A$5</c:f>
              <c:strCache>
                <c:ptCount val="3"/>
                <c:pt idx="0">
                  <c:v>Eltern</c:v>
                </c:pt>
                <c:pt idx="1">
                  <c:v>JaS</c:v>
                </c:pt>
                <c:pt idx="2">
                  <c:v>Schüler selbst</c:v>
                </c:pt>
              </c:strCache>
            </c:strRef>
          </c:cat>
          <c:val>
            <c:numRef>
              <c:f>Tabelle1!$B$2:$B$5</c:f>
              <c:numCache>
                <c:formatCode>General</c:formatCode>
                <c:ptCount val="4"/>
                <c:pt idx="0">
                  <c:v>9</c:v>
                </c:pt>
                <c:pt idx="1">
                  <c:v>21</c:v>
                </c:pt>
                <c:pt idx="2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9E9-4E9F-8852-57B041DD88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egendEntry>
        <c:idx val="3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800"/>
      </a:pPr>
      <a:endParaRPr lang="de-DE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>
        <c:manualLayout>
          <c:layoutTarget val="inner"/>
          <c:xMode val="edge"/>
          <c:yMode val="edge"/>
          <c:x val="3.0608778511789288E-2"/>
          <c:y val="2.8530326695726617E-2"/>
          <c:w val="0.64195137506089062"/>
          <c:h val="0.8817333204807309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Mitschüler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47000"/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hade val="47000"/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shade val="47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13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C839-4D96-95B9-65CDCAA3237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Tabelle1!$A$2</c:f>
              <c:numCache>
                <c:formatCode>General</c:formatCode>
                <c:ptCount val="1"/>
              </c:numCache>
            </c:numRef>
          </c:cat>
          <c:val>
            <c:numRef>
              <c:f>Tabelle1!$B$2</c:f>
              <c:numCache>
                <c:formatCode>General</c:formatCode>
                <c:ptCount val="1"/>
                <c:pt idx="0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D12-442B-AAB2-460C9297F86F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Familie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65000"/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hade val="65000"/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shade val="65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Tabelle1!$A$2</c:f>
              <c:numCache>
                <c:formatCode>General</c:formatCode>
                <c:ptCount val="1"/>
              </c:numCache>
            </c:numRef>
          </c:cat>
          <c:val>
            <c:numRef>
              <c:f>Tabelle1!$C$2</c:f>
              <c:numCache>
                <c:formatCode>General</c:formatCode>
                <c:ptCount val="1"/>
                <c:pt idx="0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D12-442B-AAB2-460C9297F86F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Probleme mit Freund/Freundin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82000"/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hade val="82000"/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shade val="82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Tabelle1!$A$2</c:f>
              <c:numCache>
                <c:formatCode>General</c:formatCode>
                <c:ptCount val="1"/>
              </c:numCache>
            </c:numRef>
          </c:cat>
          <c:val>
            <c:numRef>
              <c:f>Tabelle1!$D$2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D12-442B-AAB2-460C9297F86F}"/>
            </c:ext>
          </c:extLst>
        </c:ser>
        <c:ser>
          <c:idx val="3"/>
          <c:order val="3"/>
          <c:tx>
            <c:strRef>
              <c:f>Tabelle1!$E$1</c:f>
              <c:strCache>
                <c:ptCount val="1"/>
                <c:pt idx="0">
                  <c:v>Soziale Beziehungen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Tabelle1!$A$2</c:f>
              <c:numCache>
                <c:formatCode>General</c:formatCode>
                <c:ptCount val="1"/>
              </c:numCache>
            </c:numRef>
          </c:cat>
          <c:val>
            <c:numRef>
              <c:f>Tabelle1!$E$2</c:f>
              <c:numCache>
                <c:formatCode>General</c:formatCode>
                <c:ptCount val="1"/>
                <c:pt idx="0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D12-442B-AAB2-460C9297F86F}"/>
            </c:ext>
          </c:extLst>
        </c:ser>
        <c:ser>
          <c:idx val="4"/>
          <c:order val="4"/>
          <c:tx>
            <c:strRef>
              <c:f>Tabelle1!$F$1</c:f>
              <c:strCache>
                <c:ptCount val="1"/>
                <c:pt idx="0">
                  <c:v>Schulschwierigkeiten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tint val="83000"/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tint val="83000"/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tint val="83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Tabelle1!$A$2</c:f>
              <c:numCache>
                <c:formatCode>General</c:formatCode>
                <c:ptCount val="1"/>
              </c:numCache>
            </c:numRef>
          </c:cat>
          <c:val>
            <c:numRef>
              <c:f>Tabelle1!$F$2</c:f>
              <c:numCache>
                <c:formatCode>General</c:formatCode>
                <c:ptCount val="1"/>
                <c:pt idx="0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D12-442B-AAB2-460C9297F86F}"/>
            </c:ext>
          </c:extLst>
        </c:ser>
        <c:ser>
          <c:idx val="6"/>
          <c:order val="5"/>
          <c:tx>
            <c:strRef>
              <c:f>Tabelle1!$G$1</c:f>
              <c:strCache>
                <c:ptCount val="1"/>
                <c:pt idx="0">
                  <c:v>Psychische Belastungen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tint val="48000"/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tint val="48000"/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tint val="48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Tabelle1!$A$2</c:f>
              <c:numCache>
                <c:formatCode>General</c:formatCode>
                <c:ptCount val="1"/>
              </c:numCache>
            </c:numRef>
          </c:cat>
          <c:val>
            <c:numRef>
              <c:f>Tabelle1!$G$2</c:f>
              <c:numCache>
                <c:formatCode>General</c:formatCode>
                <c:ptCount val="1"/>
                <c:pt idx="0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D12-442B-AAB2-460C9297F8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5"/>
        <c:overlap val="-20"/>
        <c:axId val="154442368"/>
        <c:axId val="154452352"/>
      </c:barChart>
      <c:catAx>
        <c:axId val="15444236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54452352"/>
        <c:crosses val="autoZero"/>
        <c:auto val="1"/>
        <c:lblAlgn val="ctr"/>
        <c:lblOffset val="100"/>
        <c:noMultiLvlLbl val="0"/>
      </c:catAx>
      <c:valAx>
        <c:axId val="15445235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544423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7706918039490138"/>
          <c:y val="0.10407544586549207"/>
          <c:w val="0.30867778234985083"/>
          <c:h val="0.7662412509721142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noFill/>
        <a:ln w="6350" cap="flat" cmpd="sng" algn="ctr">
          <a:solidFill>
            <a:schemeClr val="tx1">
              <a:tint val="75000"/>
            </a:schemeClr>
          </a:solidFill>
          <a:prstDash val="solid"/>
          <a:round/>
        </a:ln>
        <a:effectLst/>
        <a:sp3d contourW="6350">
          <a:contourClr>
            <a:schemeClr val="tx1">
              <a:tint val="7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435039897527726E-2"/>
          <c:y val="4.4015391587883534E-2"/>
          <c:w val="0.69630784487998065"/>
          <c:h val="0.5531713407504986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Bei Beginn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dLbl>
              <c:idx val="3"/>
              <c:layout>
                <c:manualLayout>
                  <c:x val="-6.3399993588367534E-17"/>
                  <c:y val="8.398537728612164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7D4-4A7B-99B3-B06622239AA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6350" cap="flat" cmpd="sng" algn="ctr">
                      <a:solidFill>
                        <a:schemeClr val="tx1"/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Tabelle1!$A$2:$A$11</c:f>
              <c:strCache>
                <c:ptCount val="6"/>
                <c:pt idx="0">
                  <c:v>Erziehungsbeistand</c:v>
                </c:pt>
                <c:pt idx="1">
                  <c:v>OGS</c:v>
                </c:pt>
                <c:pt idx="2">
                  <c:v>Erziehungsberatung</c:v>
                </c:pt>
                <c:pt idx="3">
                  <c:v>Schulpsychologe</c:v>
                </c:pt>
                <c:pt idx="4">
                  <c:v>Familienhilfe</c:v>
                </c:pt>
                <c:pt idx="5">
                  <c:v>Schulbegleitung</c:v>
                </c:pt>
              </c:strCache>
            </c:strRef>
          </c:cat>
          <c:val>
            <c:numRef>
              <c:f>Tabelle1!$B$2:$B$11</c:f>
              <c:numCache>
                <c:formatCode>General</c:formatCode>
                <c:ptCount val="10"/>
                <c:pt idx="0">
                  <c:v>3</c:v>
                </c:pt>
                <c:pt idx="1">
                  <c:v>11</c:v>
                </c:pt>
                <c:pt idx="2">
                  <c:v>1</c:v>
                </c:pt>
                <c:pt idx="3">
                  <c:v>0</c:v>
                </c:pt>
                <c:pt idx="4">
                  <c:v>2</c:v>
                </c:pt>
                <c:pt idx="5">
                  <c:v>2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7D4-4A7B-99B3-B06622239AA2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Durch JaS angeregt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5.187332126495749E-3"/>
                  <c:y val="-2.79951257620405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7D4-4A7B-99B3-B06622239AA2}"/>
                </c:ext>
              </c:extLst>
            </c:dLbl>
            <c:dLbl>
              <c:idx val="1"/>
              <c:layout>
                <c:manualLayout>
                  <c:x val="6.9164428353276335E-3"/>
                  <c:y val="8.398537728612164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7D4-4A7B-99B3-B06622239AA2}"/>
                </c:ext>
              </c:extLst>
            </c:dLbl>
            <c:dLbl>
              <c:idx val="2"/>
              <c:layout>
                <c:manualLayout>
                  <c:x val="6.9164428353276014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7D4-4A7B-99B3-B06622239AA2}"/>
                </c:ext>
              </c:extLst>
            </c:dLbl>
            <c:dLbl>
              <c:idx val="3"/>
              <c:layout>
                <c:manualLayout>
                  <c:x val="8.6455535441595181E-3"/>
                  <c:y val="8.398537728612164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7D4-4A7B-99B3-B06622239AA2}"/>
                </c:ext>
              </c:extLst>
            </c:dLbl>
            <c:dLbl>
              <c:idx val="4"/>
              <c:layout>
                <c:manualLayout>
                  <c:x val="1.2103774961823414E-2"/>
                  <c:y val="5.599025152408110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7D4-4A7B-99B3-B06622239AA2}"/>
                </c:ext>
              </c:extLst>
            </c:dLbl>
            <c:dLbl>
              <c:idx val="5"/>
              <c:layout>
                <c:manualLayout>
                  <c:x val="1.2103774961823414E-2"/>
                  <c:y val="5.132380433344038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7D4-4A7B-99B3-B06622239AA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6350" cap="flat" cmpd="sng" algn="ctr">
                      <a:solidFill>
                        <a:schemeClr val="tx1"/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Tabelle1!$A$2:$A$11</c:f>
              <c:strCache>
                <c:ptCount val="6"/>
                <c:pt idx="0">
                  <c:v>Erziehungsbeistand</c:v>
                </c:pt>
                <c:pt idx="1">
                  <c:v>OGS</c:v>
                </c:pt>
                <c:pt idx="2">
                  <c:v>Erziehungsberatung</c:v>
                </c:pt>
                <c:pt idx="3">
                  <c:v>Schulpsychologe</c:v>
                </c:pt>
                <c:pt idx="4">
                  <c:v>Familienhilfe</c:v>
                </c:pt>
                <c:pt idx="5">
                  <c:v>Schulbegleitung</c:v>
                </c:pt>
              </c:strCache>
            </c:strRef>
          </c:cat>
          <c:val>
            <c:numRef>
              <c:f>Tabelle1!$C$2:$C$11</c:f>
              <c:numCache>
                <c:formatCode>General</c:formatCode>
                <c:ptCount val="10"/>
                <c:pt idx="0">
                  <c:v>19</c:v>
                </c:pt>
                <c:pt idx="1">
                  <c:v>2</c:v>
                </c:pt>
                <c:pt idx="2">
                  <c:v>3</c:v>
                </c:pt>
                <c:pt idx="3">
                  <c:v>7</c:v>
                </c:pt>
                <c:pt idx="4">
                  <c:v>4</c:v>
                </c:pt>
                <c:pt idx="5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7D4-4A7B-99B3-B06622239A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54653056"/>
        <c:axId val="154654592"/>
        <c:axId val="0"/>
      </c:bar3DChart>
      <c:catAx>
        <c:axId val="1546530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54654592"/>
        <c:crosses val="autoZero"/>
        <c:auto val="1"/>
        <c:lblAlgn val="ctr"/>
        <c:lblOffset val="100"/>
        <c:noMultiLvlLbl val="0"/>
      </c:catAx>
      <c:valAx>
        <c:axId val="154654592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tx1">
                  <a:tint val="7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546530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1355919603704165"/>
          <c:y val="0.72744584816854552"/>
          <c:w val="0.28644080396295835"/>
          <c:h val="0.1554020452753926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800"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2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3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4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9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26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3">
      <cs:styleClr val="auto"/>
    </cs:fillRef>
    <cs:effectRef idx="3">
      <a:schemeClr val="dk1"/>
    </cs:effectRef>
    <cs:fontRef idx="minor">
      <a:schemeClr val="tx1"/>
    </cs:fontRef>
  </cs:dataPoint>
  <cs:dataPoint3D>
    <cs:lnRef idx="0"/>
    <cs:fillRef idx="3">
      <cs:styleClr val="auto"/>
    </cs:fillRef>
    <cs:effectRef idx="3">
      <a:schemeClr val="dk1"/>
    </cs:effectRef>
    <cs:fontRef idx="minor">
      <a:schemeClr val="tx1"/>
    </cs:fontRef>
  </cs:dataPoint3D>
  <cs:dataPointLine>
    <cs:lnRef idx="1">
      <cs:styleClr val="auto"/>
    </cs:lnRef>
    <cs:lineWidthScale>7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3">
      <cs:styleClr val="auto"/>
    </cs:fillRef>
    <cs:effectRef idx="3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0"/>
    <cs:fillRef idx="3">
      <a:schemeClr val="dk1">
        <a:tint val="95000"/>
      </a:schemeClr>
    </cs:fillRef>
    <cs:effectRef idx="3">
      <a:schemeClr val="dk1"/>
    </cs:effectRef>
    <cs:fontRef idx="minor">
      <a:schemeClr val="tx1"/>
    </cs:fontRef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0"/>
    <cs:fillRef idx="3">
      <a:schemeClr val="dk1">
        <a:tint val="5000"/>
      </a:schemeClr>
    </cs:fillRef>
    <cs:effectRef idx="3">
      <a:schemeClr val="dk1"/>
    </cs:effectRef>
    <cs:fontRef idx="minor">
      <a:schemeClr val="tx1"/>
    </cs:fontRef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3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130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3">
      <cs:styleClr val="auto"/>
    </cs:fillRef>
    <cs:effectRef idx="3">
      <a:schemeClr val="dk1"/>
    </cs:effectRef>
    <cs:fontRef idx="minor">
      <a:schemeClr val="tx1"/>
    </cs:fontRef>
  </cs:dataPoint>
  <cs:dataPoint3D>
    <cs:lnRef idx="0"/>
    <cs:fillRef idx="1">
      <cs:styleClr val="auto"/>
    </cs:fillRef>
    <cs:effectRef idx="3">
      <a:schemeClr val="dk1"/>
    </cs:effectRef>
    <cs:fontRef idx="minor">
      <a:schemeClr val="tx1"/>
    </cs:fontRef>
  </cs:dataPoint3D>
  <cs:dataPointLine>
    <cs:lnRef idx="1">
      <cs:styleClr val="auto"/>
    </cs:lnRef>
    <cs:lineWidthScale>7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3">
      <cs:styleClr val="auto"/>
    </cs:fillRef>
    <cs:effectRef idx="3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0"/>
    <cs:fillRef idx="3" mods="ignoreCSTransforms">
      <cs:styleClr val="0">
        <a:shade val="25000"/>
      </cs:styleClr>
    </cs:fillRef>
    <cs:effectRef idx="3">
      <a:schemeClr val="dk1"/>
    </cs:effectRef>
    <cs:fontRef idx="minor">
      <a:schemeClr val="tx1"/>
    </cs:fontRef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0"/>
    <cs:fillRef idx="3" mods="ignoreCSTransforms">
      <cs:styleClr val="0">
        <a:tint val="25000"/>
      </cs:styleClr>
    </cs:fillRef>
    <cs:effectRef idx="3">
      <a:schemeClr val="dk1"/>
    </cs:effectRef>
    <cs:fontRef idx="minor">
      <a:schemeClr val="tx1"/>
    </cs:fontRef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101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8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2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118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3">
      <cs:styleClr val="auto"/>
    </cs:fillRef>
    <cs:effectRef idx="2">
      <a:schemeClr val="dk1"/>
    </cs:effectRef>
    <cs:fontRef idx="minor">
      <a:schemeClr val="tx1"/>
    </cs:fontRef>
  </cs:dataPoint>
  <cs:dataPoint3D>
    <cs:lnRef idx="0"/>
    <cs:fillRef idx="3">
      <cs:styleClr val="auto"/>
    </cs:fillRef>
    <cs:effectRef idx="2">
      <a:schemeClr val="dk1"/>
    </cs:effectRef>
    <cs:fontRef idx="minor">
      <a:schemeClr val="tx1"/>
    </cs:fontRef>
  </cs:dataPoint3D>
  <cs:dataPointLine>
    <cs:lnRef idx="1">
      <cs:styleClr val="auto"/>
    </cs:lnRef>
    <cs:lineWidthScale>5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3">
      <cs:styleClr val="auto"/>
    </cs:fillRef>
    <cs:effectRef idx="2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0"/>
    <cs:fillRef idx="3">
      <a:schemeClr val="dk1">
        <a:tint val="95000"/>
      </a:schemeClr>
    </cs:fillRef>
    <cs:effectRef idx="2">
      <a:schemeClr val="dk1"/>
    </cs:effectRef>
    <cs:fontRef idx="minor">
      <a:schemeClr val="tx1"/>
    </cs:fontRef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0"/>
    <cs:fillRef idx="3">
      <a:schemeClr val="dk1">
        <a:tint val="5000"/>
      </a:schemeClr>
    </cs:fillRef>
    <cs:effectRef idx="2">
      <a:schemeClr val="dk1"/>
    </cs:effectRef>
    <cs:fontRef idx="minor">
      <a:schemeClr val="tx1"/>
    </cs:fontRef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3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127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3">
      <cs:styleClr val="auto"/>
    </cs:fillRef>
    <cs:effectRef idx="3">
      <a:schemeClr val="dk1"/>
    </cs:effectRef>
    <cs:fontRef idx="minor">
      <a:schemeClr val="tx1"/>
    </cs:fontRef>
  </cs:dataPoint>
  <cs:dataPoint3D>
    <cs:lnRef idx="0"/>
    <cs:fillRef idx="1">
      <cs:styleClr val="auto"/>
    </cs:fillRef>
    <cs:effectRef idx="3">
      <a:schemeClr val="dk1"/>
    </cs:effectRef>
    <cs:fontRef idx="minor">
      <a:schemeClr val="tx1"/>
    </cs:fontRef>
  </cs:dataPoint3D>
  <cs:dataPointLine>
    <cs:lnRef idx="1">
      <cs:styleClr val="auto"/>
    </cs:lnRef>
    <cs:lineWidthScale>7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3">
      <cs:styleClr val="auto"/>
    </cs:fillRef>
    <cs:effectRef idx="3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0"/>
    <cs:fillRef idx="3" mods="ignoreCSTransforms">
      <cs:styleClr val="0">
        <a:shade val="25000"/>
      </cs:styleClr>
    </cs:fillRef>
    <cs:effectRef idx="3">
      <a:schemeClr val="dk1"/>
    </cs:effectRef>
    <cs:fontRef idx="minor">
      <a:schemeClr val="tx1"/>
    </cs:fontRef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0"/>
    <cs:fillRef idx="3" mods="ignoreCSTransforms">
      <cs:styleClr val="0">
        <a:tint val="25000"/>
      </cs:styleClr>
    </cs:fillRef>
    <cs:effectRef idx="3">
      <a:schemeClr val="dk1"/>
    </cs:effectRef>
    <cs:fontRef idx="minor">
      <a:schemeClr val="tx1"/>
    </cs:fontRef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E7AF1B8-5000-4BC2-9F6A-5CA3A8FB0531}" type="doc">
      <dgm:prSet loTypeId="urn:microsoft.com/office/officeart/2005/8/layout/default" loCatId="list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de-DE"/>
        </a:p>
      </dgm:t>
    </dgm:pt>
    <dgm:pt modelId="{E9CA049F-E706-4BF2-9C72-F423436E8960}">
      <dgm:prSet phldrT="[Text]" custT="1"/>
      <dgm:spPr/>
      <dgm:t>
        <a:bodyPr/>
        <a:lstStyle/>
        <a:p>
          <a:pPr>
            <a:buNone/>
          </a:pPr>
          <a:r>
            <a:rPr lang="de-DE" sz="2000" dirty="0"/>
            <a:t>Hilfen bei Verhaltensauffälligkeiten /Unterstützung beim Übergang Schule-Beruf / Fallbesprechungen, Fallbeschreibungen</a:t>
          </a:r>
        </a:p>
      </dgm:t>
    </dgm:pt>
    <dgm:pt modelId="{08459602-A278-420E-A079-32B3D68ACE60}" type="parTrans" cxnId="{B7C05B05-4998-4844-802A-E2A1FAA5B3BC}">
      <dgm:prSet/>
      <dgm:spPr/>
      <dgm:t>
        <a:bodyPr/>
        <a:lstStyle/>
        <a:p>
          <a:endParaRPr lang="de-DE"/>
        </a:p>
      </dgm:t>
    </dgm:pt>
    <dgm:pt modelId="{9A9A2F71-14FE-4835-B257-B83D405F0EB5}" type="sibTrans" cxnId="{B7C05B05-4998-4844-802A-E2A1FAA5B3BC}">
      <dgm:prSet/>
      <dgm:spPr/>
      <dgm:t>
        <a:bodyPr/>
        <a:lstStyle/>
        <a:p>
          <a:endParaRPr lang="de-DE"/>
        </a:p>
      </dgm:t>
    </dgm:pt>
    <dgm:pt modelId="{195CA1F9-FDFF-4BE7-AFB5-517FBCFCFDFC}">
      <dgm:prSet phldrT="[Text]" custT="1"/>
      <dgm:spPr/>
      <dgm:t>
        <a:bodyPr/>
        <a:lstStyle/>
        <a:p>
          <a:pPr>
            <a:buNone/>
          </a:pPr>
          <a:r>
            <a:rPr lang="de-DE" sz="2000" dirty="0"/>
            <a:t>Vermittlung zu Fachdiensten / Krisenintervention / Hausbesuche / Verfassen von Berichten und Stellungnahmen</a:t>
          </a:r>
        </a:p>
      </dgm:t>
    </dgm:pt>
    <dgm:pt modelId="{FDD479E9-1D54-4E18-8FDF-DFC7AE9C08B1}" type="parTrans" cxnId="{DECFF81E-D59F-42BC-92B2-442591CE72D5}">
      <dgm:prSet/>
      <dgm:spPr/>
      <dgm:t>
        <a:bodyPr/>
        <a:lstStyle/>
        <a:p>
          <a:endParaRPr lang="de-DE"/>
        </a:p>
      </dgm:t>
    </dgm:pt>
    <dgm:pt modelId="{54DC9349-E891-4802-BB12-46A589FAEBF7}" type="sibTrans" cxnId="{DECFF81E-D59F-42BC-92B2-442591CE72D5}">
      <dgm:prSet/>
      <dgm:spPr/>
      <dgm:t>
        <a:bodyPr/>
        <a:lstStyle/>
        <a:p>
          <a:endParaRPr lang="de-DE"/>
        </a:p>
      </dgm:t>
    </dgm:pt>
    <dgm:pt modelId="{51CAFE95-F649-42AF-925F-DBB936B8E2F8}">
      <dgm:prSet phldrT="[Text]" custT="1"/>
      <dgm:spPr/>
      <dgm:t>
        <a:bodyPr/>
        <a:lstStyle/>
        <a:p>
          <a:pPr>
            <a:buNone/>
          </a:pPr>
          <a:r>
            <a:rPr lang="de-DE" sz="2000" dirty="0"/>
            <a:t>Kooperationsgespräche und  Vermittlung bei Konflikten zwischen SchülerInnen und Lehrern,  punktuell auch die Teilnahme am Unterricht</a:t>
          </a:r>
        </a:p>
      </dgm:t>
    </dgm:pt>
    <dgm:pt modelId="{EEFF33BF-6021-49D2-8E24-4799E07DE108}" type="parTrans" cxnId="{DF850DFD-E1F9-4F94-831F-E2A463AE6C77}">
      <dgm:prSet/>
      <dgm:spPr/>
      <dgm:t>
        <a:bodyPr/>
        <a:lstStyle/>
        <a:p>
          <a:endParaRPr lang="de-DE"/>
        </a:p>
      </dgm:t>
    </dgm:pt>
    <dgm:pt modelId="{07C4919F-0343-40B9-BCA5-8F2E4ECAA252}" type="sibTrans" cxnId="{DF850DFD-E1F9-4F94-831F-E2A463AE6C77}">
      <dgm:prSet/>
      <dgm:spPr/>
      <dgm:t>
        <a:bodyPr/>
        <a:lstStyle/>
        <a:p>
          <a:endParaRPr lang="de-DE"/>
        </a:p>
      </dgm:t>
    </dgm:pt>
    <dgm:pt modelId="{0BDF6A4C-A2E0-4A82-839A-ADA8CB459AAF}">
      <dgm:prSet phldrT="[Text]" custT="1"/>
      <dgm:spPr/>
      <dgm:t>
        <a:bodyPr/>
        <a:lstStyle/>
        <a:p>
          <a:pPr>
            <a:buNone/>
          </a:pPr>
          <a:r>
            <a:rPr lang="de-DE" sz="2000" dirty="0"/>
            <a:t>Einzelgespräche und Beratung von SchülerInnen und/ oder deren Eltern, sowie Lehrern bei individuellen Schwierigkeiten</a:t>
          </a:r>
        </a:p>
      </dgm:t>
    </dgm:pt>
    <dgm:pt modelId="{86AF986E-6BFB-48D1-86B8-3C6111C2277D}" type="parTrans" cxnId="{8BDDF1C6-5416-482E-8E13-CE7FFBEEA1E5}">
      <dgm:prSet/>
      <dgm:spPr/>
      <dgm:t>
        <a:bodyPr/>
        <a:lstStyle/>
        <a:p>
          <a:endParaRPr lang="de-DE"/>
        </a:p>
      </dgm:t>
    </dgm:pt>
    <dgm:pt modelId="{31ECB5DE-7C28-47CF-B87A-3080A15C1441}" type="sibTrans" cxnId="{8BDDF1C6-5416-482E-8E13-CE7FFBEEA1E5}">
      <dgm:prSet/>
      <dgm:spPr/>
      <dgm:t>
        <a:bodyPr/>
        <a:lstStyle/>
        <a:p>
          <a:endParaRPr lang="de-DE"/>
        </a:p>
      </dgm:t>
    </dgm:pt>
    <dgm:pt modelId="{E8774CE0-3542-4543-B9CA-984FA459D897}" type="pres">
      <dgm:prSet presAssocID="{3E7AF1B8-5000-4BC2-9F6A-5CA3A8FB0531}" presName="diagram" presStyleCnt="0">
        <dgm:presLayoutVars>
          <dgm:dir/>
          <dgm:resizeHandles val="exact"/>
        </dgm:presLayoutVars>
      </dgm:prSet>
      <dgm:spPr/>
    </dgm:pt>
    <dgm:pt modelId="{A7E55BA2-48B1-47B8-9FA0-267346029B0E}" type="pres">
      <dgm:prSet presAssocID="{E9CA049F-E706-4BF2-9C72-F423436E8960}" presName="node" presStyleLbl="node1" presStyleIdx="0" presStyleCnt="4">
        <dgm:presLayoutVars>
          <dgm:bulletEnabled val="1"/>
        </dgm:presLayoutVars>
      </dgm:prSet>
      <dgm:spPr/>
    </dgm:pt>
    <dgm:pt modelId="{627EDD8E-3E4F-492A-B599-1C3C65EBA866}" type="pres">
      <dgm:prSet presAssocID="{9A9A2F71-14FE-4835-B257-B83D405F0EB5}" presName="sibTrans" presStyleCnt="0"/>
      <dgm:spPr/>
    </dgm:pt>
    <dgm:pt modelId="{0C806CBF-592B-4719-BA58-4A8F2807E515}" type="pres">
      <dgm:prSet presAssocID="{195CA1F9-FDFF-4BE7-AFB5-517FBCFCFDFC}" presName="node" presStyleLbl="node1" presStyleIdx="1" presStyleCnt="4">
        <dgm:presLayoutVars>
          <dgm:bulletEnabled val="1"/>
        </dgm:presLayoutVars>
      </dgm:prSet>
      <dgm:spPr/>
    </dgm:pt>
    <dgm:pt modelId="{E27225E7-E308-49DD-BE2D-0805EA06602C}" type="pres">
      <dgm:prSet presAssocID="{54DC9349-E891-4802-BB12-46A589FAEBF7}" presName="sibTrans" presStyleCnt="0"/>
      <dgm:spPr/>
    </dgm:pt>
    <dgm:pt modelId="{37C10B47-A531-45EC-8C0D-935371D4CD3D}" type="pres">
      <dgm:prSet presAssocID="{51CAFE95-F649-42AF-925F-DBB936B8E2F8}" presName="node" presStyleLbl="node1" presStyleIdx="2" presStyleCnt="4">
        <dgm:presLayoutVars>
          <dgm:bulletEnabled val="1"/>
        </dgm:presLayoutVars>
      </dgm:prSet>
      <dgm:spPr/>
    </dgm:pt>
    <dgm:pt modelId="{D00F1202-1974-47AC-BC13-732EE6917469}" type="pres">
      <dgm:prSet presAssocID="{07C4919F-0343-40B9-BCA5-8F2E4ECAA252}" presName="sibTrans" presStyleCnt="0"/>
      <dgm:spPr/>
    </dgm:pt>
    <dgm:pt modelId="{35990832-CB24-4CC2-9520-3F8983F4CFF1}" type="pres">
      <dgm:prSet presAssocID="{0BDF6A4C-A2E0-4A82-839A-ADA8CB459AAF}" presName="node" presStyleLbl="node1" presStyleIdx="3" presStyleCnt="4">
        <dgm:presLayoutVars>
          <dgm:bulletEnabled val="1"/>
        </dgm:presLayoutVars>
      </dgm:prSet>
      <dgm:spPr/>
    </dgm:pt>
  </dgm:ptLst>
  <dgm:cxnLst>
    <dgm:cxn modelId="{B7C05B05-4998-4844-802A-E2A1FAA5B3BC}" srcId="{3E7AF1B8-5000-4BC2-9F6A-5CA3A8FB0531}" destId="{E9CA049F-E706-4BF2-9C72-F423436E8960}" srcOrd="0" destOrd="0" parTransId="{08459602-A278-420E-A079-32B3D68ACE60}" sibTransId="{9A9A2F71-14FE-4835-B257-B83D405F0EB5}"/>
    <dgm:cxn modelId="{DECFF81E-D59F-42BC-92B2-442591CE72D5}" srcId="{3E7AF1B8-5000-4BC2-9F6A-5CA3A8FB0531}" destId="{195CA1F9-FDFF-4BE7-AFB5-517FBCFCFDFC}" srcOrd="1" destOrd="0" parTransId="{FDD479E9-1D54-4E18-8FDF-DFC7AE9C08B1}" sibTransId="{54DC9349-E891-4802-BB12-46A589FAEBF7}"/>
    <dgm:cxn modelId="{0FBB6323-EDCC-4563-B866-CC61FB5454F2}" type="presOf" srcId="{51CAFE95-F649-42AF-925F-DBB936B8E2F8}" destId="{37C10B47-A531-45EC-8C0D-935371D4CD3D}" srcOrd="0" destOrd="0" presId="urn:microsoft.com/office/officeart/2005/8/layout/default"/>
    <dgm:cxn modelId="{FA35BA32-517E-4ADF-A45D-E65E234AFF98}" type="presOf" srcId="{0BDF6A4C-A2E0-4A82-839A-ADA8CB459AAF}" destId="{35990832-CB24-4CC2-9520-3F8983F4CFF1}" srcOrd="0" destOrd="0" presId="urn:microsoft.com/office/officeart/2005/8/layout/default"/>
    <dgm:cxn modelId="{C1AF8554-B986-45F3-960F-337937BA3744}" type="presOf" srcId="{195CA1F9-FDFF-4BE7-AFB5-517FBCFCFDFC}" destId="{0C806CBF-592B-4719-BA58-4A8F2807E515}" srcOrd="0" destOrd="0" presId="urn:microsoft.com/office/officeart/2005/8/layout/default"/>
    <dgm:cxn modelId="{D14E3856-AEB2-4BF5-8960-FBD263FFB0B0}" type="presOf" srcId="{E9CA049F-E706-4BF2-9C72-F423436E8960}" destId="{A7E55BA2-48B1-47B8-9FA0-267346029B0E}" srcOrd="0" destOrd="0" presId="urn:microsoft.com/office/officeart/2005/8/layout/default"/>
    <dgm:cxn modelId="{5CE8AEA8-CA17-457E-A52B-E5B9BB32E42C}" type="presOf" srcId="{3E7AF1B8-5000-4BC2-9F6A-5CA3A8FB0531}" destId="{E8774CE0-3542-4543-B9CA-984FA459D897}" srcOrd="0" destOrd="0" presId="urn:microsoft.com/office/officeart/2005/8/layout/default"/>
    <dgm:cxn modelId="{8BDDF1C6-5416-482E-8E13-CE7FFBEEA1E5}" srcId="{3E7AF1B8-5000-4BC2-9F6A-5CA3A8FB0531}" destId="{0BDF6A4C-A2E0-4A82-839A-ADA8CB459AAF}" srcOrd="3" destOrd="0" parTransId="{86AF986E-6BFB-48D1-86B8-3C6111C2277D}" sibTransId="{31ECB5DE-7C28-47CF-B87A-3080A15C1441}"/>
    <dgm:cxn modelId="{DF850DFD-E1F9-4F94-831F-E2A463AE6C77}" srcId="{3E7AF1B8-5000-4BC2-9F6A-5CA3A8FB0531}" destId="{51CAFE95-F649-42AF-925F-DBB936B8E2F8}" srcOrd="2" destOrd="0" parTransId="{EEFF33BF-6021-49D2-8E24-4799E07DE108}" sibTransId="{07C4919F-0343-40B9-BCA5-8F2E4ECAA252}"/>
    <dgm:cxn modelId="{0217DAED-A226-4360-B42D-5A504BD6A67B}" type="presParOf" srcId="{E8774CE0-3542-4543-B9CA-984FA459D897}" destId="{A7E55BA2-48B1-47B8-9FA0-267346029B0E}" srcOrd="0" destOrd="0" presId="urn:microsoft.com/office/officeart/2005/8/layout/default"/>
    <dgm:cxn modelId="{0511CCF8-4F68-4721-8A8B-E4DABE58E72E}" type="presParOf" srcId="{E8774CE0-3542-4543-B9CA-984FA459D897}" destId="{627EDD8E-3E4F-492A-B599-1C3C65EBA866}" srcOrd="1" destOrd="0" presId="urn:microsoft.com/office/officeart/2005/8/layout/default"/>
    <dgm:cxn modelId="{7960CB29-E913-4BA7-BE2B-5673496A2E29}" type="presParOf" srcId="{E8774CE0-3542-4543-B9CA-984FA459D897}" destId="{0C806CBF-592B-4719-BA58-4A8F2807E515}" srcOrd="2" destOrd="0" presId="urn:microsoft.com/office/officeart/2005/8/layout/default"/>
    <dgm:cxn modelId="{44C95F3E-E23C-465A-ADDD-42E6E6329297}" type="presParOf" srcId="{E8774CE0-3542-4543-B9CA-984FA459D897}" destId="{E27225E7-E308-49DD-BE2D-0805EA06602C}" srcOrd="3" destOrd="0" presId="urn:microsoft.com/office/officeart/2005/8/layout/default"/>
    <dgm:cxn modelId="{DACB50C6-F9D9-4347-B34D-40232E7B17A3}" type="presParOf" srcId="{E8774CE0-3542-4543-B9CA-984FA459D897}" destId="{37C10B47-A531-45EC-8C0D-935371D4CD3D}" srcOrd="4" destOrd="0" presId="urn:microsoft.com/office/officeart/2005/8/layout/default"/>
    <dgm:cxn modelId="{43E4F869-BAC1-4016-983A-762FA9CCDCAF}" type="presParOf" srcId="{E8774CE0-3542-4543-B9CA-984FA459D897}" destId="{D00F1202-1974-47AC-BC13-732EE6917469}" srcOrd="5" destOrd="0" presId="urn:microsoft.com/office/officeart/2005/8/layout/default"/>
    <dgm:cxn modelId="{FD4A77FC-7B8F-47FB-85D7-FC9341033507}" type="presParOf" srcId="{E8774CE0-3542-4543-B9CA-984FA459D897}" destId="{35990832-CB24-4CC2-9520-3F8983F4CFF1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E55BA2-48B1-47B8-9FA0-267346029B0E}">
      <dsp:nvSpPr>
        <dsp:cNvPr id="0" name=""/>
        <dsp:cNvSpPr/>
      </dsp:nvSpPr>
      <dsp:spPr>
        <a:xfrm>
          <a:off x="992" y="194138"/>
          <a:ext cx="3869531" cy="2321718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/>
            <a:t>Hilfen bei Verhaltensauffälligkeiten /Unterstützung beim Übergang Schule-Beruf / Fallbesprechungen, Fallbeschreibungen</a:t>
          </a:r>
        </a:p>
      </dsp:txBody>
      <dsp:txXfrm>
        <a:off x="992" y="194138"/>
        <a:ext cx="3869531" cy="2321718"/>
      </dsp:txXfrm>
    </dsp:sp>
    <dsp:sp modelId="{0C806CBF-592B-4719-BA58-4A8F2807E515}">
      <dsp:nvSpPr>
        <dsp:cNvPr id="0" name=""/>
        <dsp:cNvSpPr/>
      </dsp:nvSpPr>
      <dsp:spPr>
        <a:xfrm>
          <a:off x="4257476" y="194138"/>
          <a:ext cx="3869531" cy="2321718"/>
        </a:xfrm>
        <a:prstGeom prst="rect">
          <a:avLst/>
        </a:prstGeom>
        <a:gradFill rotWithShape="0">
          <a:gsLst>
            <a:gs pos="0">
              <a:schemeClr val="accent3">
                <a:hueOff val="8789"/>
                <a:satOff val="0"/>
                <a:lumOff val="712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8789"/>
                <a:satOff val="0"/>
                <a:lumOff val="712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8789"/>
                <a:satOff val="0"/>
                <a:lumOff val="712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/>
            <a:t>Vermittlung zu Fachdiensten / Krisenintervention / Hausbesuche / Verfassen von Berichten und Stellungnahmen</a:t>
          </a:r>
        </a:p>
      </dsp:txBody>
      <dsp:txXfrm>
        <a:off x="4257476" y="194138"/>
        <a:ext cx="3869531" cy="2321718"/>
      </dsp:txXfrm>
    </dsp:sp>
    <dsp:sp modelId="{37C10B47-A531-45EC-8C0D-935371D4CD3D}">
      <dsp:nvSpPr>
        <dsp:cNvPr id="0" name=""/>
        <dsp:cNvSpPr/>
      </dsp:nvSpPr>
      <dsp:spPr>
        <a:xfrm>
          <a:off x="992" y="2902810"/>
          <a:ext cx="3869531" cy="2321718"/>
        </a:xfrm>
        <a:prstGeom prst="rect">
          <a:avLst/>
        </a:prstGeom>
        <a:gradFill rotWithShape="0">
          <a:gsLst>
            <a:gs pos="0">
              <a:schemeClr val="accent3">
                <a:hueOff val="17579"/>
                <a:satOff val="0"/>
                <a:lumOff val="1424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7579"/>
                <a:satOff val="0"/>
                <a:lumOff val="1424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7579"/>
                <a:satOff val="0"/>
                <a:lumOff val="1424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/>
            <a:t>Kooperationsgespräche und  Vermittlung bei Konflikten zwischen SchülerInnen und Lehrern,  punktuell auch die Teilnahme am Unterricht</a:t>
          </a:r>
        </a:p>
      </dsp:txBody>
      <dsp:txXfrm>
        <a:off x="992" y="2902810"/>
        <a:ext cx="3869531" cy="2321718"/>
      </dsp:txXfrm>
    </dsp:sp>
    <dsp:sp modelId="{35990832-CB24-4CC2-9520-3F8983F4CFF1}">
      <dsp:nvSpPr>
        <dsp:cNvPr id="0" name=""/>
        <dsp:cNvSpPr/>
      </dsp:nvSpPr>
      <dsp:spPr>
        <a:xfrm>
          <a:off x="4257476" y="2902810"/>
          <a:ext cx="3869531" cy="2321718"/>
        </a:xfrm>
        <a:prstGeom prst="rect">
          <a:avLst/>
        </a:prstGeom>
        <a:gradFill rotWithShape="0">
          <a:gsLst>
            <a:gs pos="0">
              <a:schemeClr val="accent3">
                <a:hueOff val="26368"/>
                <a:satOff val="0"/>
                <a:lumOff val="2137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6368"/>
                <a:satOff val="0"/>
                <a:lumOff val="2137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6368"/>
                <a:satOff val="0"/>
                <a:lumOff val="2137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/>
            <a:t>Einzelgespräche und Beratung von SchülerInnen und/ oder deren Eltern, sowie Lehrern bei individuellen Schwierigkeiten</a:t>
          </a:r>
        </a:p>
      </dsp:txBody>
      <dsp:txXfrm>
        <a:off x="4257476" y="2902810"/>
        <a:ext cx="3869531" cy="23217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0.44444</cdr:x>
      <cdr:y>0.30508</cdr:y>
    </cdr:from>
    <cdr:to>
      <cdr:x>0.50505</cdr:x>
      <cdr:y>0.35593</cdr:y>
    </cdr:to>
    <cdr:sp macro="" textlink="">
      <cdr:nvSpPr>
        <cdr:cNvPr id="2" name="Textfeld 1"/>
        <cdr:cNvSpPr txBox="1"/>
      </cdr:nvSpPr>
      <cdr:spPr>
        <a:xfrm xmlns:a="http://schemas.openxmlformats.org/drawingml/2006/main">
          <a:off x="3168352" y="1296144"/>
          <a:ext cx="432048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de-DE" sz="1100" dirty="0"/>
        </a:p>
      </cdr:txBody>
    </cdr:sp>
  </cdr:relSizeAnchor>
  <cdr:relSizeAnchor xmlns:cdr="http://schemas.openxmlformats.org/drawingml/2006/chartDrawing">
    <cdr:from>
      <cdr:x>0.42424</cdr:x>
      <cdr:y>0.25568</cdr:y>
    </cdr:from>
    <cdr:to>
      <cdr:x>0.50505</cdr:x>
      <cdr:y>0.35593</cdr:y>
    </cdr:to>
    <cdr:sp macro="" textlink="">
      <cdr:nvSpPr>
        <cdr:cNvPr id="3" name="Textfeld 2"/>
        <cdr:cNvSpPr txBox="1"/>
      </cdr:nvSpPr>
      <cdr:spPr>
        <a:xfrm xmlns:a="http://schemas.openxmlformats.org/drawingml/2006/main">
          <a:off x="3024319" y="1086270"/>
          <a:ext cx="576077" cy="42588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de-DE" sz="2000" b="1" dirty="0"/>
            <a:t>30</a:t>
          </a:r>
        </a:p>
      </cdr:txBody>
    </cdr:sp>
  </cdr:relSizeAnchor>
  <cdr:relSizeAnchor xmlns:cdr="http://schemas.openxmlformats.org/drawingml/2006/chartDrawing">
    <cdr:from>
      <cdr:x>0.46465</cdr:x>
      <cdr:y>0.55932</cdr:y>
    </cdr:from>
    <cdr:to>
      <cdr:x>0.52525</cdr:x>
      <cdr:y>0.66102</cdr:y>
    </cdr:to>
    <cdr:sp macro="" textlink="">
      <cdr:nvSpPr>
        <cdr:cNvPr id="4" name="Textfeld 3"/>
        <cdr:cNvSpPr txBox="1"/>
      </cdr:nvSpPr>
      <cdr:spPr>
        <a:xfrm xmlns:a="http://schemas.openxmlformats.org/drawingml/2006/main">
          <a:off x="3312368" y="2376264"/>
          <a:ext cx="432048" cy="432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de-DE" sz="1800" b="1" dirty="0"/>
            <a:t>23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0.12285</cdr:x>
      <cdr:y>0.77388</cdr:y>
    </cdr:from>
    <cdr:to>
      <cdr:x>0.16065</cdr:x>
      <cdr:y>0.83388</cdr:y>
    </cdr:to>
    <cdr:sp macro="" textlink="">
      <cdr:nvSpPr>
        <cdr:cNvPr id="2" name="Textfeld 1"/>
        <cdr:cNvSpPr txBox="1"/>
      </cdr:nvSpPr>
      <cdr:spPr>
        <a:xfrm xmlns:a="http://schemas.openxmlformats.org/drawingml/2006/main">
          <a:off x="936104" y="3715072"/>
          <a:ext cx="288032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de-DE" dirty="0"/>
            <a:t>7</a:t>
          </a:r>
          <a:endParaRPr lang="de-DE" sz="1100" dirty="0"/>
        </a:p>
      </cdr:txBody>
    </cdr:sp>
  </cdr:relSizeAnchor>
  <cdr:relSizeAnchor xmlns:cdr="http://schemas.openxmlformats.org/drawingml/2006/chartDrawing">
    <cdr:from>
      <cdr:x>0.2646</cdr:x>
      <cdr:y>0.12889</cdr:y>
    </cdr:from>
    <cdr:to>
      <cdr:x>0.33075</cdr:x>
      <cdr:y>0.21888</cdr:y>
    </cdr:to>
    <cdr:sp macro="" textlink="">
      <cdr:nvSpPr>
        <cdr:cNvPr id="3" name="Textfeld 2"/>
        <cdr:cNvSpPr txBox="1"/>
      </cdr:nvSpPr>
      <cdr:spPr>
        <a:xfrm xmlns:a="http://schemas.openxmlformats.org/drawingml/2006/main">
          <a:off x="2016224" y="618728"/>
          <a:ext cx="504056" cy="432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de-DE" dirty="0"/>
            <a:t>8</a:t>
          </a:r>
          <a:endParaRPr lang="de-DE" sz="1100" dirty="0"/>
        </a:p>
      </cdr:txBody>
    </cdr:sp>
  </cdr:relSizeAnchor>
  <cdr:relSizeAnchor xmlns:cdr="http://schemas.openxmlformats.org/drawingml/2006/chartDrawing">
    <cdr:from>
      <cdr:x>0.41579</cdr:x>
      <cdr:y>0.29388</cdr:y>
    </cdr:from>
    <cdr:to>
      <cdr:x>0.46304</cdr:x>
      <cdr:y>0.36888</cdr:y>
    </cdr:to>
    <cdr:sp macro="" textlink="">
      <cdr:nvSpPr>
        <cdr:cNvPr id="4" name="Textfeld 3"/>
        <cdr:cNvSpPr txBox="1"/>
      </cdr:nvSpPr>
      <cdr:spPr>
        <a:xfrm xmlns:a="http://schemas.openxmlformats.org/drawingml/2006/main">
          <a:off x="3168352" y="1410816"/>
          <a:ext cx="360040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de-DE" dirty="0"/>
            <a:t>4</a:t>
          </a:r>
          <a:endParaRPr lang="de-DE" sz="1100" dirty="0"/>
        </a:p>
      </cdr:txBody>
    </cdr:sp>
  </cdr:relSizeAnchor>
  <cdr:relSizeAnchor xmlns:cdr="http://schemas.openxmlformats.org/drawingml/2006/chartDrawing">
    <cdr:from>
      <cdr:x>0.55754</cdr:x>
      <cdr:y>0.53388</cdr:y>
    </cdr:from>
    <cdr:to>
      <cdr:x>0.59534</cdr:x>
      <cdr:y>0.60888</cdr:y>
    </cdr:to>
    <cdr:sp macro="" textlink="">
      <cdr:nvSpPr>
        <cdr:cNvPr id="5" name="Textfeld 4"/>
        <cdr:cNvSpPr txBox="1"/>
      </cdr:nvSpPr>
      <cdr:spPr>
        <a:xfrm xmlns:a="http://schemas.openxmlformats.org/drawingml/2006/main">
          <a:off x="4248472" y="2562944"/>
          <a:ext cx="288032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de-DE" dirty="0"/>
            <a:t>5</a:t>
          </a:r>
          <a:endParaRPr lang="de-DE" sz="1100" dirty="0"/>
        </a:p>
      </cdr:txBody>
    </cdr:sp>
  </cdr:relSizeAnchor>
  <cdr:relSizeAnchor xmlns:cdr="http://schemas.openxmlformats.org/drawingml/2006/chartDrawing">
    <cdr:from>
      <cdr:x>0.70874</cdr:x>
      <cdr:y>0.53388</cdr:y>
    </cdr:from>
    <cdr:to>
      <cdr:x>0.74654</cdr:x>
      <cdr:y>0.60888</cdr:y>
    </cdr:to>
    <cdr:sp macro="" textlink="">
      <cdr:nvSpPr>
        <cdr:cNvPr id="6" name="Textfeld 5"/>
        <cdr:cNvSpPr txBox="1"/>
      </cdr:nvSpPr>
      <cdr:spPr>
        <a:xfrm xmlns:a="http://schemas.openxmlformats.org/drawingml/2006/main">
          <a:off x="5400600" y="2562944"/>
          <a:ext cx="288032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de-DE" sz="1100" dirty="0"/>
            <a:t>5</a:t>
          </a:r>
        </a:p>
      </cdr:txBody>
    </cdr:sp>
  </cdr:relSizeAnchor>
  <cdr:relSizeAnchor xmlns:cdr="http://schemas.openxmlformats.org/drawingml/2006/chartDrawing">
    <cdr:from>
      <cdr:x>0.85049</cdr:x>
      <cdr:y>0.44388</cdr:y>
    </cdr:from>
    <cdr:to>
      <cdr:x>0.89412</cdr:x>
      <cdr:y>0.53388</cdr:y>
    </cdr:to>
    <cdr:sp macro="" textlink="">
      <cdr:nvSpPr>
        <cdr:cNvPr id="7" name="Textfeld 6"/>
        <cdr:cNvSpPr txBox="1"/>
      </cdr:nvSpPr>
      <cdr:spPr>
        <a:xfrm xmlns:a="http://schemas.openxmlformats.org/drawingml/2006/main">
          <a:off x="6480734" y="2130890"/>
          <a:ext cx="332485" cy="43205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de-DE" dirty="0"/>
            <a:t>13</a:t>
          </a:r>
          <a:endParaRPr lang="de-DE" sz="11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622798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13D0AD56-5B6C-4E6A-B7B4-295B40FE9287}" type="datetime1">
              <a:rPr lang="de-DE" smtClean="0"/>
              <a:t>19.05.2021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622798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82C0B10-7CAE-41E4-AB02-7E8B1FF2B898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de-DE" noProof="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5622798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C25127B-56B1-41E7-870A-1A288A9B9CCE}" type="datetime1">
              <a:rPr lang="de-DE" noProof="0" smtClean="0"/>
              <a:t>19.05.2021</a:t>
            </a:fld>
            <a:endParaRPr lang="de-DE" noProof="0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849313"/>
            <a:ext cx="4078288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de-DE" noProof="0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992664" y="3271381"/>
            <a:ext cx="7941310" cy="26765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de-DE" noProof="0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5622798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530193B-564F-4854-8A52-728F3FB19C85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360381651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10637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7569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42065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810964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51768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02800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516848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83532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0171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19995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57378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200846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87749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81698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640699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471962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734654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de-DE" smtClean="0"/>
              <a:t>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447967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de-DE" smtClean="0"/>
              <a:t>26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251458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335750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18190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18694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35947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34437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206598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054539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Bildplatzhalter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780588" cy="6804025"/>
          </a:xfrm>
          <a:solidFill>
            <a:schemeClr val="bg1">
              <a:lumMod val="85000"/>
            </a:schemeClr>
          </a:solidFill>
        </p:spPr>
        <p:txBody>
          <a:bodyPr tIns="1728000" rtlCol="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00400" y="2811053"/>
            <a:ext cx="8991600" cy="1261295"/>
          </a:xfr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defRPr lang="en-ZA" sz="4600" b="1" spc="-300" dirty="0"/>
            </a:lvl1pPr>
          </a:lstStyle>
          <a:p>
            <a:pPr lvl="0" algn="r" rtl="0"/>
            <a:r>
              <a:rPr lang="de-DE" noProof="0"/>
              <a:t>Klicken, um Präsentationstitel zu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00400" y="4061039"/>
            <a:ext cx="6580188" cy="580921"/>
          </a:xfrm>
          <a:solidFill>
            <a:schemeClr val="tx1">
              <a:alpha val="80000"/>
            </a:schemeClr>
          </a:solidFill>
        </p:spPr>
        <p:txBody>
          <a:bodyPr vert="horz" lIns="180000" tIns="180000" rIns="180000" bIns="180000" rtlCol="0">
            <a:noAutofit/>
          </a:bodyPr>
          <a:lstStyle>
            <a:lvl1pPr marL="0" indent="0" algn="r">
              <a:buNone/>
              <a:defRPr lang="en-ZA" dirty="0">
                <a:solidFill>
                  <a:schemeClr val="bg1"/>
                </a:solidFill>
              </a:defRPr>
            </a:lvl1pPr>
          </a:lstStyle>
          <a:p>
            <a:pPr marL="266700" lvl="0" indent="-266700" algn="ctr" rtl="0"/>
            <a:r>
              <a:rPr lang="de-DE" noProof="0"/>
              <a:t>Formatvorlage des Untertitelmasters durch Klicken bearbeiten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 dirty="0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 dirty="0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9780588" y="2698612"/>
            <a:ext cx="2411412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334038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7DEBF36F-ADC5-48FF-BFAF-3BED06924FD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32000" y="1512000"/>
            <a:ext cx="5472000" cy="4680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7867C73D-EE16-41D1-B7CE-A35C765E3B8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99887" y="1511250"/>
            <a:ext cx="5472113" cy="4680000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439820"/>
            <a:ext cx="5664000" cy="295062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 dirty="0"/>
              <a:t>Fußzeile hinzufügen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8915521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9" name="Untertitel 2">
            <a:extLst>
              <a:ext uri="{FF2B5EF4-FFF2-40B4-BE49-F238E27FC236}">
                <a16:creationId xmlns:a16="http://schemas.microsoft.com/office/drawing/2014/main" id="{F94EB5D3-F8CB-4E76-8D7E-FF441818EEC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512000"/>
            <a:ext cx="3600000" cy="467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1550" y="1511476"/>
            <a:ext cx="3600450" cy="4679249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1" name="Textplatzhalter 5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71550" y="1511475"/>
            <a:ext cx="3600450" cy="4679250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D4BCA97-F31B-451D-82F8-6E000DF2118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439820"/>
            <a:ext cx="5664000" cy="295062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 dirty="0"/>
              <a:t>Fußzeile hinzufügen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817AAC4-A657-4D75-A527-0307AFF2B17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6543880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9D7ACCB5-9A86-4F46-89E2-B79F48C9EC1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512000"/>
            <a:ext cx="2160000" cy="467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26412" y="1512000"/>
            <a:ext cx="2160588" cy="4679250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3" name="Textplatzhalter 5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21412" y="1512000"/>
            <a:ext cx="2160588" cy="4679250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5" name="Textplatzhalter 6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16412" y="1507535"/>
            <a:ext cx="2160588" cy="4679250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7" name="Textplatzhalter 7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611412" y="1507535"/>
            <a:ext cx="2160588" cy="4683715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D09234E-176D-4BBF-9391-7B6F018C51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32000" y="6439820"/>
            <a:ext cx="5664000" cy="295062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 dirty="0"/>
              <a:t>Fußzeile hinzufügen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09ABD5E-B8F1-4246-B167-09138760AD7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9748372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10727B06-56A8-44A2-B6C2-9ED183D107F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8CCB8C2-B6A2-4C69-8D3A-57420A034B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32000" y="6439820"/>
            <a:ext cx="5664000" cy="295062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 dirty="0"/>
              <a:t>Fußzeile hinzufügen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53CF994-8B2C-443F-B695-7378DD360DAA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32000" y="6439820"/>
            <a:ext cx="5664000" cy="295062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 dirty="0"/>
              <a:t>Fußzeile hinzufügen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95CDFA7-DEA3-4BBE-8D70-0AF654A1E6F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90694D9D-C633-4D52-965E-E5BBD98830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139767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nnlinienfolie 1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Bildplatzhalter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780588" cy="6371351"/>
          </a:xfrm>
          <a:solidFill>
            <a:schemeClr val="bg1">
              <a:lumMod val="8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Hier einfügen oder ablegen: </a:t>
            </a:r>
            <a:br>
              <a:rPr lang="de-DE" noProof="0" dirty="0"/>
            </a:br>
            <a:r>
              <a:rPr lang="de-DE" noProof="0" dirty="0"/>
              <a:t>Ihr Foto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5700" y="2204792"/>
            <a:ext cx="5956300" cy="1944000"/>
          </a:xfr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defRPr lang="en-ZA" sz="4700" b="1" spc="-300" dirty="0"/>
            </a:lvl1pPr>
          </a:lstStyle>
          <a:p>
            <a:pPr lvl="0" algn="r" rtl="0"/>
            <a:r>
              <a:rPr lang="de-DE" noProof="0"/>
              <a:t>Zum Bearbeiten der Abschnittstrennlinie klicken</a:t>
            </a:r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9E4D4535-D519-40ED-B8A4-2EA1276BB6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5700" y="4148860"/>
            <a:ext cx="5956300" cy="1100565"/>
          </a:xfrm>
          <a:solidFill>
            <a:schemeClr val="tx1">
              <a:alpha val="80000"/>
            </a:schemeClr>
          </a:solidFill>
        </p:spPr>
        <p:txBody>
          <a:bodyPr lIns="180000" tIns="180000" rIns="252000" bIns="180000" rtlCol="0"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266700" indent="0" algn="r">
              <a:buNone/>
              <a:defRPr sz="1800">
                <a:solidFill>
                  <a:schemeClr val="bg1"/>
                </a:solidFill>
              </a:defRPr>
            </a:lvl2pPr>
            <a:lvl3pPr marL="542925" indent="0" algn="r">
              <a:buNone/>
              <a:defRPr sz="1800">
                <a:solidFill>
                  <a:schemeClr val="bg1"/>
                </a:solidFill>
              </a:defRPr>
            </a:lvl3pPr>
            <a:lvl4pPr marL="809625" indent="0" algn="r">
              <a:buNone/>
              <a:defRPr sz="1800">
                <a:solidFill>
                  <a:schemeClr val="bg1"/>
                </a:solidFill>
              </a:defRPr>
            </a:lvl4pPr>
            <a:lvl5pPr marL="1076325" indent="0" algn="r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de-DE" noProof="0"/>
              <a:t>Formatvorlage des Untertitelmasters durch Klicken bearbeiten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816FE98-6A12-44EC-8485-8B5EFABDF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2000" y="6439820"/>
            <a:ext cx="5664000" cy="295062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 dirty="0"/>
              <a:t>Fußzeile hinzufügen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9780588" y="5247782"/>
            <a:ext cx="2411412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 dirty="0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 dirty="0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 dirty="0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50EF489-F21B-4E7C-9A44-D3CC8DC34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437159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nnlinienfolie 2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Bildplatzhalter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11412" y="0"/>
            <a:ext cx="9780588" cy="6371351"/>
          </a:xfrm>
          <a:solidFill>
            <a:schemeClr val="bg1">
              <a:lumMod val="8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Hier einfügen oder ablegen: </a:t>
            </a:r>
            <a:br>
              <a:rPr lang="de-DE" noProof="0" dirty="0"/>
            </a:br>
            <a:r>
              <a:rPr lang="de-DE" noProof="0" dirty="0"/>
              <a:t>Ihr Foto</a:t>
            </a: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E473AB13-DFF9-4538-9907-E261659E0E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700" y="2156226"/>
            <a:ext cx="5958000" cy="1958400"/>
          </a:xfrm>
          <a:solidFill>
            <a:schemeClr val="bg1"/>
          </a:solidFill>
        </p:spPr>
        <p:txBody>
          <a:bodyPr lIns="252000" tIns="180000" rIns="180000" bIns="180000" rtlCol="0"/>
          <a:lstStyle>
            <a:lvl1pPr>
              <a:defRPr sz="5400" b="1" spc="-3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rtl="0"/>
            <a:r>
              <a:rPr lang="de-DE" noProof="0"/>
              <a:t>Zum Bearbeiten der Abschnittstrennlinie klicken</a:t>
            </a:r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9E4D4535-D519-40ED-B8A4-2EA1276BB6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4110760"/>
            <a:ext cx="5956300" cy="1100565"/>
          </a:xfrm>
          <a:solidFill>
            <a:schemeClr val="tx1">
              <a:alpha val="80000"/>
            </a:schemeClr>
          </a:solidFill>
        </p:spPr>
        <p:txBody>
          <a:bodyPr lIns="252000" tIns="180000" rIns="180000" bIns="180000" rtlCol="0"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266700" indent="0" algn="r">
              <a:buNone/>
              <a:defRPr sz="1800">
                <a:solidFill>
                  <a:schemeClr val="bg1"/>
                </a:solidFill>
              </a:defRPr>
            </a:lvl2pPr>
            <a:lvl3pPr marL="542925" indent="0" algn="r">
              <a:buNone/>
              <a:defRPr sz="1800">
                <a:solidFill>
                  <a:schemeClr val="bg1"/>
                </a:solidFill>
              </a:defRPr>
            </a:lvl3pPr>
            <a:lvl4pPr marL="809625" indent="0" algn="r">
              <a:buNone/>
              <a:defRPr sz="1800">
                <a:solidFill>
                  <a:schemeClr val="bg1"/>
                </a:solidFill>
              </a:defRPr>
            </a:lvl4pPr>
            <a:lvl5pPr marL="1076325" indent="0" algn="r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de-DE" noProof="0"/>
              <a:t>Formatvorlage des Untertitelmasters durch Klicken bearbeiten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816FE98-6A12-44EC-8485-8B5EFABDF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2000" y="6439820"/>
            <a:ext cx="5664000" cy="295062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 dirty="0"/>
              <a:t>Fußzeile hinzufügen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0" y="5209682"/>
            <a:ext cx="2411412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de-DE" noProof="0" dirty="0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 dirty="0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 dirty="0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50EF489-F21B-4E7C-9A44-D3CC8DC34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282858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ild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-1"/>
            <a:ext cx="6096000" cy="6371351"/>
          </a:xfrm>
          <a:solidFill>
            <a:schemeClr val="bg1">
              <a:lumMod val="95000"/>
            </a:schemeClr>
          </a:solidFill>
        </p:spPr>
        <p:txBody>
          <a:bodyPr tIns="1584000" rtlCol="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11800" y="3802899"/>
            <a:ext cx="4648200" cy="985000"/>
          </a:xfrm>
          <a:solidFill>
            <a:schemeClr val="bg1"/>
          </a:solidFill>
        </p:spPr>
        <p:txBody>
          <a:bodyPr lIns="180000" tIns="180000" rIns="180000" bIns="180000" rtlCol="0"/>
          <a:lstStyle>
            <a:lvl1pPr algn="r">
              <a:defRPr sz="4400" b="1" spc="-38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de-DE" noProof="0"/>
              <a:t>Seitentitel bearbeiten</a:t>
            </a:r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111800" y="4787900"/>
            <a:ext cx="4648200" cy="1162800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 rtlCol="0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32000" y="2668686"/>
            <a:ext cx="5472000" cy="2999426"/>
          </a:xfrm>
        </p:spPr>
        <p:txBody>
          <a:bodyPr rtlCol="0"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439820"/>
            <a:ext cx="5664000" cy="295062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 dirty="0"/>
              <a:t>Fußzeile hinzufügen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1508F53F-6AA2-4060-904A-BC90211DC043}"/>
              </a:ext>
            </a:extLst>
          </p:cNvPr>
          <p:cNvSpPr/>
          <p:nvPr userDrawn="1"/>
        </p:nvSpPr>
        <p:spPr>
          <a:xfrm>
            <a:off x="9348588" y="3700775"/>
            <a:ext cx="2411412" cy="1148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350103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ild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-1"/>
            <a:ext cx="6096000" cy="6371351"/>
          </a:xfrm>
          <a:solidFill>
            <a:schemeClr val="bg1">
              <a:lumMod val="95000"/>
            </a:schemeClr>
          </a:solidFill>
        </p:spPr>
        <p:txBody>
          <a:bodyPr tIns="1584000" rtlCol="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8100" y="1869795"/>
            <a:ext cx="6641900" cy="1124345"/>
          </a:xfrm>
          <a:solidFill>
            <a:schemeClr val="bg1">
              <a:lumMod val="95000"/>
            </a:schemeClr>
          </a:solidFill>
        </p:spPr>
        <p:txBody>
          <a:bodyPr lIns="180000" tIns="180000" rIns="180000" bIns="180000" rtlCol="0"/>
          <a:lstStyle>
            <a:lvl1pPr algn="l">
              <a:defRPr sz="5500" b="1" spc="-3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118334" y="2994141"/>
            <a:ext cx="6641626" cy="590155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 rtlCol="0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288000" y="3763648"/>
            <a:ext cx="5472000" cy="2428351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439820"/>
            <a:ext cx="5664000" cy="295062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 dirty="0"/>
              <a:t>Fußzeile hinzufügen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FA5285E0-8F27-49C4-AADF-92A3B72D41FD}"/>
              </a:ext>
            </a:extLst>
          </p:cNvPr>
          <p:cNvSpPr/>
          <p:nvPr userDrawn="1"/>
        </p:nvSpPr>
        <p:spPr>
          <a:xfrm>
            <a:off x="9775824" y="1762069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384389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9" name="Untertitel 2">
            <a:extLst>
              <a:ext uri="{FF2B5EF4-FFF2-40B4-BE49-F238E27FC236}">
                <a16:creationId xmlns:a16="http://schemas.microsoft.com/office/drawing/2014/main" id="{E4633398-8EC3-417B-BEA6-101D8F22467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  <p:sp>
        <p:nvSpPr>
          <p:cNvPr id="3" name="Linker Platzhalter für Vergleich 1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32000" y="1515834"/>
            <a:ext cx="5472000" cy="360000"/>
          </a:xfrm>
        </p:spPr>
        <p:txBody>
          <a:bodyPr rtlCol="0" anchor="t"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32000" y="2023668"/>
            <a:ext cx="5472000" cy="4168332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2" name="Linker Platzhalter für Vergleich 2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00000" y="1516359"/>
            <a:ext cx="5472000" cy="358775"/>
          </a:xfrm>
        </p:spPr>
        <p:txBody>
          <a:bodyPr rtlCol="0"/>
          <a:lstStyle>
            <a:lvl1pPr marL="0" indent="0">
              <a:buNone/>
              <a:defRPr sz="2400" b="1"/>
            </a:lvl1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99887" y="2020359"/>
            <a:ext cx="5472113" cy="4170891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439820"/>
            <a:ext cx="5664000" cy="295062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 dirty="0"/>
              <a:t>Fußzeile hinzufügen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8733E7E-50D2-4F6C-9DF2-CF4C98C4B84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509955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ßes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1"/>
            <a:ext cx="12192000" cy="6371350"/>
          </a:xfrm>
          <a:solidFill>
            <a:schemeClr val="bg1">
              <a:lumMod val="8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096000" y="5359400"/>
            <a:ext cx="5664000" cy="565899"/>
          </a:xfrm>
          <a:solidFill>
            <a:schemeClr val="tx1"/>
          </a:solidFill>
        </p:spPr>
        <p:txBody>
          <a:bodyPr lIns="180000" tIns="180000" rIns="180000" bIns="180000" rtlCol="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Geben Sie Ihre Beschriftung ein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439820"/>
            <a:ext cx="5664000" cy="295062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 dirty="0"/>
              <a:t>Fußzeile hinzufügen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8B3D119C-DBF5-4B4F-BE38-7BD7B5C8A5D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7F8E7C83-06D7-4C5B-85B7-0E5713B4FA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987784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elen Dank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Bildplatzhalter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780102" cy="6804025"/>
          </a:xfrm>
          <a:solidFill>
            <a:schemeClr val="bg1">
              <a:lumMod val="85000"/>
            </a:schemeClr>
          </a:solidFill>
        </p:spPr>
        <p:txBody>
          <a:bodyPr tIns="0"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58200" y="2798354"/>
            <a:ext cx="3733800" cy="1013684"/>
          </a:xfr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defRPr lang="en-ZA" sz="5500" b="1" spc="-300" dirty="0"/>
            </a:lvl1pPr>
          </a:lstStyle>
          <a:p>
            <a:pPr lvl="0" algn="r" rtl="0"/>
            <a:r>
              <a:rPr lang="de-DE" noProof="0"/>
              <a:t>Vielen Dank</a:t>
            </a:r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52FA7FC9-E40E-4144-84E4-34E3722E9A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58200" y="3957705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rtlCol="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Vollständiger Name</a:t>
            </a:r>
          </a:p>
        </p:txBody>
      </p:sp>
      <p:sp>
        <p:nvSpPr>
          <p:cNvPr id="10" name="Textplatzhalter 6">
            <a:extLst>
              <a:ext uri="{FF2B5EF4-FFF2-40B4-BE49-F238E27FC236}">
                <a16:creationId xmlns:a16="http://schemas.microsoft.com/office/drawing/2014/main" id="{97289182-4FE6-4A18-9775-4588D5801CF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306722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rtlCol="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Telefonnummer</a:t>
            </a:r>
          </a:p>
        </p:txBody>
      </p:sp>
      <p:sp>
        <p:nvSpPr>
          <p:cNvPr id="11" name="Textplatzhalter 7">
            <a:extLst>
              <a:ext uri="{FF2B5EF4-FFF2-40B4-BE49-F238E27FC236}">
                <a16:creationId xmlns:a16="http://schemas.microsoft.com/office/drawing/2014/main" id="{BD4E94C7-6CAF-4FEE-9E02-D3D3A2AC5E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58200" y="4655739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rtlCol="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E-Mail-Adresse oder Handle für soziale Medien</a:t>
            </a:r>
          </a:p>
        </p:txBody>
      </p:sp>
      <p:sp>
        <p:nvSpPr>
          <p:cNvPr id="12" name="Textplatzhalter 8">
            <a:extLst>
              <a:ext uri="{FF2B5EF4-FFF2-40B4-BE49-F238E27FC236}">
                <a16:creationId xmlns:a16="http://schemas.microsoft.com/office/drawing/2014/main" id="{0DE421A3-3C59-48FC-BC3B-007ADFBEB4F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58200" y="5004756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rtlCol="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Firmenwebsite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 dirty="0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 dirty="0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8458200" y="2685912"/>
            <a:ext cx="3733800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22FB6A7-1E80-487C-93E6-DCAA8751EF2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049663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E97A9A62-1AA6-47A9-A1A0-54196823744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8FE0EB3-0FF4-4285-B9D3-90A5751B7B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32000" y="6439820"/>
            <a:ext cx="5664000" cy="295062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 dirty="0"/>
              <a:t>Fußzeile hinzufügen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8DE0AAD-6FBD-416B-A91A-21F2B737919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hteck 27">
            <a:extLst>
              <a:ext uri="{FF2B5EF4-FFF2-40B4-BE49-F238E27FC236}">
                <a16:creationId xmlns:a16="http://schemas.microsoft.com/office/drawing/2014/main" id="{C825DB53-D610-4A40-AFDC-EBC47DB613CE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 dirty="0"/>
          </a:p>
        </p:txBody>
      </p:sp>
      <p:sp>
        <p:nvSpPr>
          <p:cNvPr id="31" name="Freihandform: Form 30">
            <a:extLst>
              <a:ext uri="{FF2B5EF4-FFF2-40B4-BE49-F238E27FC236}">
                <a16:creationId xmlns:a16="http://schemas.microsoft.com/office/drawing/2014/main" id="{C2B9A6A4-83D0-40B1-8B15-964C84BF0705}"/>
              </a:ext>
            </a:extLst>
          </p:cNvPr>
          <p:cNvSpPr/>
          <p:nvPr userDrawn="1"/>
        </p:nvSpPr>
        <p:spPr>
          <a:xfrm>
            <a:off x="0" y="6371351"/>
            <a:ext cx="11760000" cy="432000"/>
          </a:xfrm>
          <a:custGeom>
            <a:avLst/>
            <a:gdLst>
              <a:gd name="connsiteX0" fmla="*/ 0 w 9780102"/>
              <a:gd name="connsiteY0" fmla="*/ 0 h 432000"/>
              <a:gd name="connsiteX1" fmla="*/ 9780102 w 9780102"/>
              <a:gd name="connsiteY1" fmla="*/ 0 h 432000"/>
              <a:gd name="connsiteX2" fmla="*/ 9780102 w 9780102"/>
              <a:gd name="connsiteY2" fmla="*/ 432000 h 432000"/>
              <a:gd name="connsiteX3" fmla="*/ 0 w 9780102"/>
              <a:gd name="connsiteY3" fmla="*/ 432000 h 4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80102" h="432000">
                <a:moveTo>
                  <a:pt x="0" y="0"/>
                </a:moveTo>
                <a:lnTo>
                  <a:pt x="9780102" y="0"/>
                </a:lnTo>
                <a:lnTo>
                  <a:pt x="9780102" y="432000"/>
                </a:lnTo>
                <a:lnTo>
                  <a:pt x="0" y="432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 dirty="0"/>
          </a:p>
        </p:txBody>
      </p:sp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800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512000"/>
            <a:ext cx="11328000" cy="46792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0" tIns="0" rIns="0" bIns="0" rtlCol="0" anchor="ctr"/>
          <a:lstStyle>
            <a:lvl1pPr algn="ctr"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 dirty="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4BC39664-EB8B-4A32-915A-D4308F792772}"/>
              </a:ext>
            </a:extLst>
          </p:cNvPr>
          <p:cNvSpPr/>
          <p:nvPr userDrawn="1"/>
        </p:nvSpPr>
        <p:spPr>
          <a:xfrm>
            <a:off x="0" y="6803351"/>
            <a:ext cx="11760000" cy="5464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 dirty="0"/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9B49670D-8F18-44A8-B217-67B412095C0D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 dirty="0"/>
          </a:p>
        </p:txBody>
      </p: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030FA059-EC32-4FFF-9673-48849B2FA43A}"/>
              </a:ext>
            </a:extLst>
          </p:cNvPr>
          <p:cNvCxnSpPr>
            <a:cxnSpLocks/>
          </p:cNvCxnSpPr>
          <p:nvPr userDrawn="1"/>
        </p:nvCxnSpPr>
        <p:spPr>
          <a:xfrm flipH="1">
            <a:off x="1" y="6371351"/>
            <a:ext cx="12191999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3" r:id="rId3"/>
    <p:sldLayoutId id="2147483658" r:id="rId4"/>
    <p:sldLayoutId id="2147483666" r:id="rId5"/>
    <p:sldLayoutId id="2147483659" r:id="rId6"/>
    <p:sldLayoutId id="2147483660" r:id="rId7"/>
    <p:sldLayoutId id="2147483664" r:id="rId8"/>
    <p:sldLayoutId id="2147483650" r:id="rId9"/>
    <p:sldLayoutId id="2147483652" r:id="rId10"/>
    <p:sldLayoutId id="2147483656" r:id="rId11"/>
    <p:sldLayoutId id="2147483657" r:id="rId12"/>
    <p:sldLayoutId id="2147483654" r:id="rId13"/>
    <p:sldLayoutId id="2147483655" r:id="rId1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spc="-15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jpg"/><Relationship Id="rId7" Type="http://schemas.openxmlformats.org/officeDocument/2006/relationships/image" Target="../media/image32.sv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png"/><Relationship Id="rId11" Type="http://schemas.openxmlformats.org/officeDocument/2006/relationships/image" Target="../media/image36.svg"/><Relationship Id="rId5" Type="http://schemas.openxmlformats.org/officeDocument/2006/relationships/image" Target="../media/image30.sv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platzhalter 11">
            <a:extLst>
              <a:ext uri="{FF2B5EF4-FFF2-40B4-BE49-F238E27FC236}">
                <a16:creationId xmlns:a16="http://schemas.microsoft.com/office/drawing/2014/main" id="{AA8A1CBA-9BB5-2246-9F4B-98EAD7C9015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3051" t="914" r="3933"/>
          <a:stretch/>
        </p:blipFill>
        <p:spPr>
          <a:xfrm>
            <a:off x="2" y="0"/>
            <a:ext cx="9626605" cy="6788539"/>
          </a:xfr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1780" y="2811053"/>
            <a:ext cx="9150220" cy="1261295"/>
          </a:xfrm>
        </p:spPr>
        <p:txBody>
          <a:bodyPr rtlCol="0"/>
          <a:lstStyle/>
          <a:p>
            <a:r>
              <a:rPr lang="de-DE" sz="6000" dirty="0"/>
              <a:t>Statistik </a:t>
            </a:r>
            <a:r>
              <a:rPr lang="de-DE" sz="6000" dirty="0" err="1"/>
              <a:t>JaS</a:t>
            </a:r>
            <a:r>
              <a:rPr lang="de-DE" sz="6000" dirty="0"/>
              <a:t> 2020</a:t>
            </a:r>
          </a:p>
        </p:txBody>
      </p:sp>
      <p:sp>
        <p:nvSpPr>
          <p:cNvPr id="4" name="Untertitel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1780" y="4061039"/>
            <a:ext cx="6738808" cy="580921"/>
          </a:xfrm>
        </p:spPr>
        <p:txBody>
          <a:bodyPr rtlCol="0"/>
          <a:lstStyle/>
          <a:p>
            <a:pPr algn="ctr"/>
            <a:r>
              <a:rPr lang="de-DE" dirty="0"/>
              <a:t>Jugendsozialarbeit an der  Grund- und Mittelschule in Eschenbach</a:t>
            </a:r>
          </a:p>
          <a:p>
            <a:pPr rtl="0"/>
            <a:endParaRPr lang="de-DE" dirty="0"/>
          </a:p>
        </p:txBody>
      </p:sp>
      <p:pic>
        <p:nvPicPr>
          <p:cNvPr id="6" name="Grafik 5" descr="JaS Logo">
            <a:extLst>
              <a:ext uri="{FF2B5EF4-FFF2-40B4-BE49-F238E27FC236}">
                <a16:creationId xmlns:a16="http://schemas.microsoft.com/office/drawing/2014/main" id="{318C4864-DCC8-403A-AAE6-0017B9A4444C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9223" y="4125772"/>
            <a:ext cx="1440160" cy="103237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3775CD48-BDD8-437D-84C8-6149351E81F7}"/>
              </a:ext>
            </a:extLst>
          </p:cNvPr>
          <p:cNvSpPr txBox="1"/>
          <p:nvPr/>
        </p:nvSpPr>
        <p:spPr>
          <a:xfrm>
            <a:off x="41268" y="5322334"/>
            <a:ext cx="53848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„Wir ziehen alle an einem Strang!“</a:t>
            </a:r>
          </a:p>
        </p:txBody>
      </p:sp>
    </p:spTree>
    <p:extLst>
      <p:ext uri="{BB962C8B-B14F-4D97-AF65-F5344CB8AC3E}">
        <p14:creationId xmlns:p14="http://schemas.microsoft.com/office/powerpoint/2010/main" val="39899232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304E83-A4F0-49C5-BB01-F5773509A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7300" y="432000"/>
            <a:ext cx="10169324" cy="432000"/>
          </a:xfrm>
        </p:spPr>
        <p:txBody>
          <a:bodyPr rtlCol="0"/>
          <a:lstStyle/>
          <a:p>
            <a:r>
              <a:rPr lang="de-DE" dirty="0"/>
              <a:t>Kontaktaufnahme durch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6AC9832-FB01-464A-9824-61887B77997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smtClean="0"/>
              <a:pPr rtl="0"/>
              <a:t>10</a:t>
            </a:fld>
            <a:endParaRPr lang="de-DE"/>
          </a:p>
        </p:txBody>
      </p:sp>
      <p:sp>
        <p:nvSpPr>
          <p:cNvPr id="13" name="Rechteck 12" descr="Akzentleiste rechts&#10;">
            <a:extLst>
              <a:ext uri="{FF2B5EF4-FFF2-40B4-BE49-F238E27FC236}">
                <a16:creationId xmlns:a16="http://schemas.microsoft.com/office/drawing/2014/main" id="{A7CD04AE-9A8B-4DED-855D-F51B510D0B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46836" y="1052567"/>
            <a:ext cx="3901389" cy="9995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de-DE"/>
          </a:p>
        </p:txBody>
      </p:sp>
      <p:graphicFrame>
        <p:nvGraphicFramePr>
          <p:cNvPr id="6" name="Inhaltsplatzhalter 3">
            <a:extLst>
              <a:ext uri="{FF2B5EF4-FFF2-40B4-BE49-F238E27FC236}">
                <a16:creationId xmlns:a16="http://schemas.microsoft.com/office/drawing/2014/main" id="{7C0A5E41-134A-48CD-843C-E3A3245220C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63563433"/>
              </p:ext>
            </p:extLst>
          </p:nvPr>
        </p:nvGraphicFramePr>
        <p:xfrm>
          <a:off x="2387278" y="1964229"/>
          <a:ext cx="7417444" cy="38412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99503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304E83-A4F0-49C5-BB01-F5773509A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7300" y="432000"/>
            <a:ext cx="10169324" cy="432000"/>
          </a:xfrm>
        </p:spPr>
        <p:txBody>
          <a:bodyPr rtlCol="0"/>
          <a:lstStyle/>
          <a:p>
            <a:r>
              <a:rPr lang="de-DE" dirty="0"/>
              <a:t>Auffälligkeiten (Kontaktanlass)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6AC9832-FB01-464A-9824-61887B77997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smtClean="0"/>
              <a:pPr rtl="0"/>
              <a:t>11</a:t>
            </a:fld>
            <a:endParaRPr lang="de-DE"/>
          </a:p>
        </p:txBody>
      </p:sp>
      <p:sp>
        <p:nvSpPr>
          <p:cNvPr id="13" name="Rechteck 12" descr="Akzentleiste rechts&#10;">
            <a:extLst>
              <a:ext uri="{FF2B5EF4-FFF2-40B4-BE49-F238E27FC236}">
                <a16:creationId xmlns:a16="http://schemas.microsoft.com/office/drawing/2014/main" id="{A7CD04AE-9A8B-4DED-855D-F51B510D0B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46837" y="1052567"/>
            <a:ext cx="4901514" cy="12853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de-DE"/>
          </a:p>
        </p:txBody>
      </p:sp>
      <p:graphicFrame>
        <p:nvGraphicFramePr>
          <p:cNvPr id="6" name="Inhaltsplatzhalter 3">
            <a:extLst>
              <a:ext uri="{FF2B5EF4-FFF2-40B4-BE49-F238E27FC236}">
                <a16:creationId xmlns:a16="http://schemas.microsoft.com/office/drawing/2014/main" id="{86C49DB7-400F-4158-B867-D10807678F6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54677478"/>
              </p:ext>
            </p:extLst>
          </p:nvPr>
        </p:nvGraphicFramePr>
        <p:xfrm>
          <a:off x="2429693" y="1369667"/>
          <a:ext cx="8114481" cy="48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10266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304E83-A4F0-49C5-BB01-F5773509A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7300" y="432000"/>
            <a:ext cx="10169324" cy="432000"/>
          </a:xfrm>
        </p:spPr>
        <p:txBody>
          <a:bodyPr rtlCol="0"/>
          <a:lstStyle/>
          <a:p>
            <a:r>
              <a:rPr lang="de-DE" dirty="0"/>
              <a:t>Weiterführende Hilfen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6AC9832-FB01-464A-9824-61887B77997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smtClean="0"/>
              <a:pPr rtl="0"/>
              <a:t>12</a:t>
            </a:fld>
            <a:endParaRPr lang="de-DE"/>
          </a:p>
        </p:txBody>
      </p:sp>
      <p:sp>
        <p:nvSpPr>
          <p:cNvPr id="13" name="Rechteck 12" descr="Akzentleiste rechts&#10;">
            <a:extLst>
              <a:ext uri="{FF2B5EF4-FFF2-40B4-BE49-F238E27FC236}">
                <a16:creationId xmlns:a16="http://schemas.microsoft.com/office/drawing/2014/main" id="{A7CD04AE-9A8B-4DED-855D-F51B510D0B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46836" y="1052567"/>
            <a:ext cx="3568013" cy="10948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de-DE" dirty="0"/>
          </a:p>
        </p:txBody>
      </p:sp>
      <p:graphicFrame>
        <p:nvGraphicFramePr>
          <p:cNvPr id="6" name="Inhaltsplatzhalter 3">
            <a:extLst>
              <a:ext uri="{FF2B5EF4-FFF2-40B4-BE49-F238E27FC236}">
                <a16:creationId xmlns:a16="http://schemas.microsoft.com/office/drawing/2014/main" id="{5117F26D-50C8-405D-A014-475F4EABD4F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45263614"/>
              </p:ext>
            </p:extLst>
          </p:nvPr>
        </p:nvGraphicFramePr>
        <p:xfrm>
          <a:off x="2423592" y="1756048"/>
          <a:ext cx="7344816" cy="4536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142142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304E83-A4F0-49C5-BB01-F5773509A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7300" y="432000"/>
            <a:ext cx="10169324" cy="432000"/>
          </a:xfrm>
        </p:spPr>
        <p:txBody>
          <a:bodyPr rtlCol="0"/>
          <a:lstStyle/>
          <a:p>
            <a:r>
              <a:rPr lang="de-DE" dirty="0"/>
              <a:t>Einzelfallhilfe erfolgte vorrangig durch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6AC9832-FB01-464A-9824-61887B77997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smtClean="0"/>
              <a:pPr rtl="0"/>
              <a:t>13</a:t>
            </a:fld>
            <a:endParaRPr lang="de-DE"/>
          </a:p>
        </p:txBody>
      </p:sp>
      <p:sp>
        <p:nvSpPr>
          <p:cNvPr id="13" name="Rechteck 12" descr="Akzentleiste rechts&#10;">
            <a:extLst>
              <a:ext uri="{FF2B5EF4-FFF2-40B4-BE49-F238E27FC236}">
                <a16:creationId xmlns:a16="http://schemas.microsoft.com/office/drawing/2014/main" id="{A7CD04AE-9A8B-4DED-855D-F51B510D0B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46837" y="1052567"/>
            <a:ext cx="5987363" cy="10948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de-DE"/>
          </a:p>
        </p:txBody>
      </p:sp>
      <p:graphicFrame>
        <p:nvGraphicFramePr>
          <p:cNvPr id="6" name="Inhaltsplatzhalter 3">
            <a:extLst>
              <a:ext uri="{FF2B5EF4-FFF2-40B4-BE49-F238E27FC236}">
                <a16:creationId xmlns:a16="http://schemas.microsoft.com/office/drawing/2014/main" id="{7AFCE2E9-AE48-4511-A613-2E772E1D87C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18993581"/>
              </p:ext>
            </p:extLst>
          </p:nvPr>
        </p:nvGraphicFramePr>
        <p:xfrm>
          <a:off x="2459596" y="1985789"/>
          <a:ext cx="7272808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03342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304E83-A4F0-49C5-BB01-F5773509A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7300" y="432000"/>
            <a:ext cx="10169324" cy="432000"/>
          </a:xfrm>
        </p:spPr>
        <p:txBody>
          <a:bodyPr rtlCol="0"/>
          <a:lstStyle/>
          <a:p>
            <a:r>
              <a:rPr lang="de-DE" dirty="0"/>
              <a:t>Hauptgrund für Einzelfallhilfe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6AC9832-FB01-464A-9824-61887B77997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smtClean="0"/>
              <a:pPr rtl="0"/>
              <a:t>14</a:t>
            </a:fld>
            <a:endParaRPr lang="de-DE"/>
          </a:p>
        </p:txBody>
      </p:sp>
      <p:sp>
        <p:nvSpPr>
          <p:cNvPr id="13" name="Rechteck 12" descr="Akzentleiste rechts&#10;">
            <a:extLst>
              <a:ext uri="{FF2B5EF4-FFF2-40B4-BE49-F238E27FC236}">
                <a16:creationId xmlns:a16="http://schemas.microsoft.com/office/drawing/2014/main" id="{A7CD04AE-9A8B-4DED-855D-F51B510D0B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46837" y="1052567"/>
            <a:ext cx="6854138" cy="119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de-DE"/>
          </a:p>
        </p:txBody>
      </p:sp>
      <p:graphicFrame>
        <p:nvGraphicFramePr>
          <p:cNvPr id="6" name="Inhaltsplatzhalter 3">
            <a:extLst>
              <a:ext uri="{FF2B5EF4-FFF2-40B4-BE49-F238E27FC236}">
                <a16:creationId xmlns:a16="http://schemas.microsoft.com/office/drawing/2014/main" id="{8DE3B52F-91E0-4889-972E-33CDB725B37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64300069"/>
              </p:ext>
            </p:extLst>
          </p:nvPr>
        </p:nvGraphicFramePr>
        <p:xfrm>
          <a:off x="1491506" y="1591841"/>
          <a:ext cx="9208988" cy="44851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803704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platzhalter 8">
            <a:extLst>
              <a:ext uri="{FF2B5EF4-FFF2-40B4-BE49-F238E27FC236}">
                <a16:creationId xmlns:a16="http://schemas.microsoft.com/office/drawing/2014/main" id="{DE894D59-0CE5-45A8-9E7D-D8A103CD2CF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10811" b="10811"/>
          <a:stretch>
            <a:fillRect/>
          </a:stretch>
        </p:blipFill>
        <p:spPr>
          <a:xfrm>
            <a:off x="0" y="0"/>
            <a:ext cx="12192000" cy="6370638"/>
          </a:xfr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700" y="4261251"/>
            <a:ext cx="5230925" cy="1425174"/>
          </a:xfrm>
        </p:spPr>
        <p:txBody>
          <a:bodyPr rtlCol="0"/>
          <a:lstStyle/>
          <a:p>
            <a:r>
              <a:rPr lang="de-DE" sz="4100" spc="-150" dirty="0"/>
              <a:t>Projekte 2020</a:t>
            </a:r>
            <a:br>
              <a:rPr lang="de-DE" sz="4100" spc="-150" dirty="0"/>
            </a:br>
            <a:r>
              <a:rPr lang="de-DE" sz="2600" spc="-150" dirty="0"/>
              <a:t>Ein kleiner Auszug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6964141-6F81-4947-A236-746D94ED3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smtClean="0"/>
              <a:pPr rtl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503000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>
            <a:extLst>
              <a:ext uri="{FF2B5EF4-FFF2-40B4-BE49-F238E27FC236}">
                <a16:creationId xmlns:a16="http://schemas.microsoft.com/office/drawing/2014/main" id="{734FBE00-7761-4CFE-A9B6-6955393FDE8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8957" r="18957"/>
          <a:stretch>
            <a:fillRect/>
          </a:stretch>
        </p:blipFill>
        <p:spPr/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206907"/>
            <a:ext cx="4903599" cy="1958400"/>
          </a:xfrm>
        </p:spPr>
        <p:txBody>
          <a:bodyPr rtlCol="0"/>
          <a:lstStyle/>
          <a:p>
            <a:r>
              <a:rPr lang="de-DE" sz="2600" b="0" spc="-150" dirty="0"/>
              <a:t>Förderung  von  Zivilcourage</a:t>
            </a:r>
            <a:br>
              <a:rPr lang="de-DE" sz="2600" b="0" spc="-150" dirty="0"/>
            </a:br>
            <a:r>
              <a:rPr lang="de-DE" sz="2600" b="0" spc="-150" dirty="0"/>
              <a:t>Stärkung der  Gemeinschaft</a:t>
            </a:r>
            <a:br>
              <a:rPr lang="de-DE" sz="2600" b="0" spc="-150" dirty="0"/>
            </a:br>
            <a:r>
              <a:rPr lang="de-DE" sz="2600" b="0" spc="-150" dirty="0"/>
              <a:t>Umgang  mit  Konflikt  und  Gewalt*</a:t>
            </a:r>
            <a:br>
              <a:rPr lang="de-DE" sz="2800" b="0" dirty="0">
                <a:solidFill>
                  <a:srgbClr val="000000"/>
                </a:solidFill>
                <a:latin typeface="Arial"/>
              </a:rPr>
            </a:br>
            <a:br>
              <a:rPr lang="de-DE" sz="1500" b="0" dirty="0">
                <a:solidFill>
                  <a:srgbClr val="000000"/>
                </a:solidFill>
                <a:latin typeface="Arial"/>
              </a:rPr>
            </a:br>
            <a:r>
              <a:rPr lang="de-DE" sz="1600" b="0" i="1" spc="0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* konnte aufgrund des Lockdowns leider nicht abgeschlossen werden…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2972F17A-D965-40B9-8ABB-C634072DBCC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2139085"/>
            <a:ext cx="4902200" cy="1100565"/>
          </a:xfrm>
        </p:spPr>
        <p:txBody>
          <a:bodyPr rtlCol="0"/>
          <a:lstStyle/>
          <a:p>
            <a:pPr fontAlgn="ctr"/>
            <a:r>
              <a:rPr lang="de-DE" sz="3200" dirty="0" err="1">
                <a:latin typeface="Arial"/>
              </a:rPr>
              <a:t>Sozialkompetenztaining</a:t>
            </a:r>
            <a:r>
              <a:rPr lang="de-DE" sz="3200" dirty="0">
                <a:latin typeface="Arial"/>
              </a:rPr>
              <a:t> </a:t>
            </a:r>
            <a:br>
              <a:rPr lang="de-DE" sz="3200" dirty="0">
                <a:latin typeface="Arial"/>
              </a:rPr>
            </a:br>
            <a:r>
              <a:rPr lang="de-DE" sz="3200" dirty="0">
                <a:latin typeface="Arial"/>
              </a:rPr>
              <a:t>"Pack </a:t>
            </a:r>
            <a:r>
              <a:rPr lang="de-DE" sz="3200" dirty="0" err="1">
                <a:latin typeface="Arial"/>
              </a:rPr>
              <a:t>ma`s</a:t>
            </a:r>
            <a:r>
              <a:rPr lang="de-DE" sz="3200" dirty="0">
                <a:latin typeface="Arial"/>
              </a:rPr>
              <a:t>“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6964141-6F81-4947-A236-746D94ED3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smtClean="0"/>
              <a:pPr rtl="0"/>
              <a:t>16</a:t>
            </a:fld>
            <a:endParaRPr lang="de-DE"/>
          </a:p>
        </p:txBody>
      </p:sp>
      <p:pic>
        <p:nvPicPr>
          <p:cNvPr id="11" name="Grafik 10" descr="C:\Users\mruebe\AppData\Local\Microsoft\Windows\Temporary Internet Files\Content.Outlook\XEIOSQQ2\IMG_20200122_120344.jpg">
            <a:extLst>
              <a:ext uri="{FF2B5EF4-FFF2-40B4-BE49-F238E27FC236}">
                <a16:creationId xmlns:a16="http://schemas.microsoft.com/office/drawing/2014/main" id="{A3B65621-1100-40EF-871C-423CFE34FEBE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200" r="10"/>
          <a:stretch/>
        </p:blipFill>
        <p:spPr bwMode="auto">
          <a:xfrm>
            <a:off x="5648325" y="3571875"/>
            <a:ext cx="2847674" cy="2809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rafik 11" descr="C:\Users\mruebe\AppData\Local\Microsoft\Windows\Temporary Internet Files\Content.Outlook\XEIOSQQ2\IMG_20200122_120400.jpg">
            <a:extLst>
              <a:ext uri="{FF2B5EF4-FFF2-40B4-BE49-F238E27FC236}">
                <a16:creationId xmlns:a16="http://schemas.microsoft.com/office/drawing/2014/main" id="{25EE35E5-2652-491A-8F07-88A3983DAB86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299" y="3557149"/>
            <a:ext cx="3695701" cy="28246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51881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ildplatzhalter 22">
            <a:extLst>
              <a:ext uri="{FF2B5EF4-FFF2-40B4-BE49-F238E27FC236}">
                <a16:creationId xmlns:a16="http://schemas.microsoft.com/office/drawing/2014/main" id="{D044211A-3D6F-4AA2-87D4-AB6E1625A06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3722" r="3722"/>
          <a:stretch>
            <a:fillRect/>
          </a:stretch>
        </p:blipFill>
        <p:spPr/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206907"/>
            <a:ext cx="4903599" cy="1958400"/>
          </a:xfrm>
        </p:spPr>
        <p:txBody>
          <a:bodyPr rtlCol="0"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2200" b="0" spc="-150" dirty="0"/>
              <a:t>„Über Liebe und Freundschaft“ – Themen wie Liebe´, Freundschaft, Eifersucht werden beispielhaft anhand von Texten dargestellt und gemeinsam diskutiert und bearbeitet.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2972F17A-D965-40B9-8ABB-C634072DBCC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2139085"/>
            <a:ext cx="4902200" cy="1100565"/>
          </a:xfrm>
        </p:spPr>
        <p:txBody>
          <a:bodyPr rtlCol="0"/>
          <a:lstStyle/>
          <a:p>
            <a:pPr fontAlgn="ctr"/>
            <a:r>
              <a:rPr lang="de-DE" sz="3200" dirty="0" err="1">
                <a:latin typeface="Arial"/>
              </a:rPr>
              <a:t>Sozialkompetenztaining</a:t>
            </a:r>
            <a:r>
              <a:rPr lang="de-DE" sz="3200" dirty="0">
                <a:latin typeface="Arial"/>
              </a:rPr>
              <a:t> </a:t>
            </a:r>
            <a:br>
              <a:rPr lang="de-DE" sz="3200" dirty="0">
                <a:latin typeface="Arial"/>
              </a:rPr>
            </a:br>
            <a:r>
              <a:rPr lang="de-DE" sz="3200" dirty="0">
                <a:latin typeface="Arial"/>
              </a:rPr>
              <a:t>„Pubertät“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6964141-6F81-4947-A236-746D94ED3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smtClean="0"/>
              <a:pPr rtl="0"/>
              <a:t>17</a:t>
            </a:fld>
            <a:endParaRPr lang="de-DE"/>
          </a:p>
        </p:txBody>
      </p:sp>
      <p:pic>
        <p:nvPicPr>
          <p:cNvPr id="24" name="Grafik 23">
            <a:extLst>
              <a:ext uri="{FF2B5EF4-FFF2-40B4-BE49-F238E27FC236}">
                <a16:creationId xmlns:a16="http://schemas.microsoft.com/office/drawing/2014/main" id="{E939F171-3C1C-43BE-B4E6-5ECD3F0B13E2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2474" y="4172504"/>
            <a:ext cx="2719526" cy="2200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552FC231-83AB-42CC-A48F-62833038364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464" t="1950" r="2275" b="1"/>
          <a:stretch/>
        </p:blipFill>
        <p:spPr>
          <a:xfrm>
            <a:off x="6752946" y="4170667"/>
            <a:ext cx="2719527" cy="2200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0913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>
            <a:extLst>
              <a:ext uri="{FF2B5EF4-FFF2-40B4-BE49-F238E27FC236}">
                <a16:creationId xmlns:a16="http://schemas.microsoft.com/office/drawing/2014/main" id="{536956E7-8B4B-457F-94A7-D53444ACAF1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3487" b="3487"/>
          <a:stretch>
            <a:fillRect/>
          </a:stretch>
        </p:blipFill>
        <p:spPr/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700" y="3242076"/>
            <a:ext cx="4903599" cy="1958400"/>
          </a:xfrm>
          <a:ln>
            <a:solidFill>
              <a:schemeClr val="bg1">
                <a:lumMod val="85000"/>
              </a:schemeClr>
            </a:solidFill>
          </a:ln>
        </p:spPr>
        <p:txBody>
          <a:bodyPr rtlCol="0"/>
          <a:lstStyle/>
          <a:p>
            <a:br>
              <a:rPr lang="de-DE" sz="1000" b="0" dirty="0"/>
            </a:br>
            <a:br>
              <a:rPr lang="de-DE" sz="1000" b="0" dirty="0"/>
            </a:br>
            <a:br>
              <a:rPr lang="de-DE" sz="1000" b="0" dirty="0"/>
            </a:br>
            <a:br>
              <a:rPr lang="de-DE" sz="1000" b="0" dirty="0"/>
            </a:br>
            <a:r>
              <a:rPr lang="de-DE" sz="2400" b="0" spc="-150" dirty="0"/>
              <a:t>Förderung   Sozialtraining zu Thema Kompromisse eingehen, Gefühle erkennen und benennen, Empathie </a:t>
            </a:r>
            <a:br>
              <a:rPr lang="de-DE" sz="2400" b="0" spc="-150" dirty="0"/>
            </a:br>
            <a:r>
              <a:rPr lang="de-DE" sz="2400" b="0" spc="-150" dirty="0"/>
              <a:t>und Emotionen.</a:t>
            </a:r>
            <a:br>
              <a:rPr lang="de-DE" sz="2400" b="0" spc="-150" dirty="0"/>
            </a:br>
            <a:br>
              <a:rPr lang="de-DE" sz="2400" b="0" dirty="0">
                <a:solidFill>
                  <a:srgbClr val="000000"/>
                </a:solidFill>
                <a:latin typeface="Arial"/>
              </a:rPr>
            </a:br>
            <a:endParaRPr lang="de-DE" sz="2400" b="0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2972F17A-D965-40B9-8ABB-C634072DBCC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2139085"/>
            <a:ext cx="4902200" cy="1100565"/>
          </a:xfrm>
        </p:spPr>
        <p:txBody>
          <a:bodyPr rtlCol="0"/>
          <a:lstStyle/>
          <a:p>
            <a:pPr fontAlgn="ctr"/>
            <a:r>
              <a:rPr lang="de-DE" sz="3200" dirty="0">
                <a:latin typeface="Arial"/>
              </a:rPr>
              <a:t>Sozialtraining Grundschule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ctr"/>
            <a:endParaRPr lang="de-DE" sz="3200" dirty="0">
              <a:latin typeface="Arial"/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6964141-6F81-4947-A236-746D94ED3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smtClean="0"/>
              <a:pPr rtl="0"/>
              <a:t>18</a:t>
            </a:fld>
            <a:endParaRPr lang="de-DE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5F67D7E-6635-4210-94DD-1A7CE598D1F3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4998" y="386179"/>
            <a:ext cx="2078853" cy="2853471"/>
          </a:xfrm>
          <a:prstGeom prst="rect">
            <a:avLst/>
          </a:prstGeom>
          <a:noFill/>
          <a:ln>
            <a:noFill/>
          </a:ln>
          <a:effectLst>
            <a:softEdge rad="254000"/>
          </a:effectLst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D86CD6C8-D781-40BB-97D6-CF3EE4E8D2D5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5301" y="4394596"/>
            <a:ext cx="2381250" cy="19767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59724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Bildplatzhalter 20">
            <a:extLst>
              <a:ext uri="{FF2B5EF4-FFF2-40B4-BE49-F238E27FC236}">
                <a16:creationId xmlns:a16="http://schemas.microsoft.com/office/drawing/2014/main" id="{F29CE2D8-B5F9-4171-8CD7-28921991A66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1061" b="1061"/>
          <a:stretch>
            <a:fillRect/>
          </a:stretch>
        </p:blipFill>
        <p:spPr/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700" y="3242076"/>
            <a:ext cx="4903599" cy="1958400"/>
          </a:xfrm>
          <a:ln>
            <a:solidFill>
              <a:schemeClr val="bg1">
                <a:lumMod val="85000"/>
              </a:schemeClr>
            </a:solidFill>
          </a:ln>
        </p:spPr>
        <p:txBody>
          <a:bodyPr rtlCol="0"/>
          <a:lstStyle/>
          <a:p>
            <a:br>
              <a:rPr lang="de-DE" sz="1000" b="0" dirty="0"/>
            </a:br>
            <a:br>
              <a:rPr lang="de-DE" sz="1000" b="0" dirty="0"/>
            </a:br>
            <a:br>
              <a:rPr lang="de-DE" sz="1000" b="0" dirty="0"/>
            </a:br>
            <a:br>
              <a:rPr lang="de-DE" sz="1000" b="0" dirty="0"/>
            </a:br>
            <a:br>
              <a:rPr lang="de-DE" sz="1000" b="0" dirty="0"/>
            </a:br>
            <a:r>
              <a:rPr lang="de-DE" sz="2400" b="0" spc="-150" dirty="0"/>
              <a:t>Förderung   „</a:t>
            </a:r>
            <a:r>
              <a:rPr lang="de-DE" sz="2400" b="0" spc="-150" dirty="0" err="1"/>
              <a:t>Inner</a:t>
            </a:r>
            <a:r>
              <a:rPr lang="de-DE" sz="2400" b="0" spc="-150" dirty="0"/>
              <a:t> Circle“ </a:t>
            </a:r>
            <a:br>
              <a:rPr lang="de-DE" sz="2400" b="0" spc="-150" dirty="0"/>
            </a:br>
            <a:r>
              <a:rPr lang="de-DE" sz="2400" b="0" spc="-150" dirty="0"/>
              <a:t>– Schüler helfen Schülern – Austausch und Erfahrungsberichte mit dem Ziel „Hilfe zur Selbsthilfe“</a:t>
            </a:r>
            <a:br>
              <a:rPr lang="de-DE" sz="2400" b="0" spc="-150" dirty="0"/>
            </a:br>
            <a:br>
              <a:rPr lang="de-DE" sz="2400" b="0" spc="-150" dirty="0"/>
            </a:br>
            <a:br>
              <a:rPr lang="de-DE" sz="2400" b="0" dirty="0">
                <a:solidFill>
                  <a:srgbClr val="000000"/>
                </a:solidFill>
                <a:latin typeface="Arial"/>
              </a:rPr>
            </a:br>
            <a:endParaRPr lang="de-DE" sz="2400" b="0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2972F17A-D965-40B9-8ABB-C634072DBCC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2139085"/>
            <a:ext cx="4902200" cy="1100565"/>
          </a:xfrm>
        </p:spPr>
        <p:txBody>
          <a:bodyPr rtlCol="0"/>
          <a:lstStyle/>
          <a:p>
            <a:pPr fontAlgn="ctr"/>
            <a:r>
              <a:rPr lang="de-DE" sz="3200" dirty="0">
                <a:latin typeface="Arial"/>
              </a:rPr>
              <a:t>Gesprächskreis </a:t>
            </a:r>
            <a:br>
              <a:rPr lang="de-DE" sz="3200" dirty="0">
                <a:latin typeface="Arial"/>
              </a:rPr>
            </a:br>
            <a:r>
              <a:rPr lang="de-DE" sz="3200" dirty="0">
                <a:latin typeface="Arial"/>
              </a:rPr>
              <a:t>für Jugendliche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6964141-6F81-4947-A236-746D94ED3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smtClean="0"/>
              <a:pPr rtl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68688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355C61F-C8F1-4977-8E1F-F16C0D9EA88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rtlCol="0"/>
          <a:lstStyle/>
          <a:p>
            <a:pPr marL="0" indent="0">
              <a:buNone/>
            </a:pPr>
            <a:endParaRPr lang="de-DE" sz="4000" b="1" dirty="0"/>
          </a:p>
          <a:p>
            <a:pPr marL="0" indent="0">
              <a:buNone/>
            </a:pPr>
            <a:r>
              <a:rPr lang="de-DE" sz="4000" b="1" dirty="0"/>
              <a:t>Kalenderjahr 2020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C554D9F-1895-486E-BFBA-905BB2D29E0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smtClean="0"/>
              <a:pPr rtl="0"/>
              <a:t>2</a:t>
            </a:fld>
            <a:endParaRPr lang="de-DE"/>
          </a:p>
        </p:txBody>
      </p:sp>
      <p:sp>
        <p:nvSpPr>
          <p:cNvPr id="20" name="Rechteck 19" descr="Akzentblock">
            <a:extLst>
              <a:ext uri="{FF2B5EF4-FFF2-40B4-BE49-F238E27FC236}">
                <a16:creationId xmlns:a16="http://schemas.microsoft.com/office/drawing/2014/main" id="{EFA08948-2B6F-46B1-9D2D-8D7B2B3FB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775824" y="1762069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de-DE"/>
          </a:p>
        </p:txBody>
      </p:sp>
      <p:pic>
        <p:nvPicPr>
          <p:cNvPr id="29" name="Bildplatzhalter 28">
            <a:extLst>
              <a:ext uri="{FF2B5EF4-FFF2-40B4-BE49-F238E27FC236}">
                <a16:creationId xmlns:a16="http://schemas.microsoft.com/office/drawing/2014/main" id="{FF3D18E5-4EB0-42C8-80DC-A5A295BB4B5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503" r="503"/>
          <a:stretch>
            <a:fillRect/>
          </a:stretch>
        </p:blipFill>
        <p:spPr/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560F281-4FF6-4617-A809-AC9C15ECF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8100" y="1869795"/>
            <a:ext cx="6641900" cy="1893853"/>
          </a:xfrm>
        </p:spPr>
        <p:txBody>
          <a:bodyPr rtlCol="0"/>
          <a:lstStyle/>
          <a:p>
            <a:r>
              <a:rPr lang="de-DE" sz="4800" dirty="0"/>
              <a:t>Grund- und Mittelschule Eschenbach </a:t>
            </a:r>
          </a:p>
        </p:txBody>
      </p:sp>
    </p:spTree>
    <p:extLst>
      <p:ext uri="{BB962C8B-B14F-4D97-AF65-F5344CB8AC3E}">
        <p14:creationId xmlns:p14="http://schemas.microsoft.com/office/powerpoint/2010/main" val="3076160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Bildplatzhalter 36">
            <a:extLst>
              <a:ext uri="{FF2B5EF4-FFF2-40B4-BE49-F238E27FC236}">
                <a16:creationId xmlns:a16="http://schemas.microsoft.com/office/drawing/2014/main" id="{217BD166-80B8-40F9-B4CE-F629E257A49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8510" b="8510"/>
          <a:stretch>
            <a:fillRect/>
          </a:stretch>
        </p:blipFill>
        <p:spPr/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700" y="3242076"/>
            <a:ext cx="4903599" cy="1958400"/>
          </a:xfrm>
        </p:spPr>
        <p:txBody>
          <a:bodyPr rtlCol="0"/>
          <a:lstStyle/>
          <a:p>
            <a:br>
              <a:rPr lang="de-DE" sz="2800" b="0" dirty="0"/>
            </a:br>
            <a:r>
              <a:rPr lang="de-DE" sz="2800" b="0" spc="-150" dirty="0"/>
              <a:t>Bastel-  und    Verkaufsaktion   </a:t>
            </a:r>
            <a:br>
              <a:rPr lang="de-DE" sz="2800" b="0" spc="-150" dirty="0"/>
            </a:br>
            <a:r>
              <a:rPr lang="de-DE" sz="2800" b="0" spc="-150" dirty="0"/>
              <a:t>von   Schülern  für   Schüler</a:t>
            </a:r>
            <a:br>
              <a:rPr lang="de-DE" sz="2800" b="0" dirty="0">
                <a:solidFill>
                  <a:srgbClr val="000000"/>
                </a:solidFill>
                <a:latin typeface="Arial"/>
              </a:rPr>
            </a:br>
            <a:br>
              <a:rPr lang="de-DE" sz="2800" b="0" dirty="0">
                <a:solidFill>
                  <a:srgbClr val="000000"/>
                </a:solidFill>
                <a:latin typeface="Arial"/>
              </a:rPr>
            </a:br>
            <a:endParaRPr lang="de-DE" sz="2800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2972F17A-D965-40B9-8ABB-C634072DBCC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2139085"/>
            <a:ext cx="4902200" cy="1100565"/>
          </a:xfrm>
        </p:spPr>
        <p:txBody>
          <a:bodyPr rtlCol="0"/>
          <a:lstStyle/>
          <a:p>
            <a:pPr fontAlgn="ctr"/>
            <a:br>
              <a:rPr lang="de-DE" sz="1000" dirty="0">
                <a:latin typeface="Arial"/>
              </a:rPr>
            </a:br>
            <a:r>
              <a:rPr lang="de-DE" sz="3200" dirty="0">
                <a:latin typeface="Arial"/>
              </a:rPr>
              <a:t>Valentinstag</a:t>
            </a:r>
            <a:endParaRPr lang="de-DE" sz="3200" b="1" dirty="0">
              <a:solidFill>
                <a:srgbClr val="000000"/>
              </a:solidFill>
              <a:latin typeface="Arial"/>
            </a:endParaRPr>
          </a:p>
          <a:p>
            <a:pPr fontAlgn="ctr"/>
            <a:endParaRPr lang="de-DE" sz="3200" dirty="0">
              <a:latin typeface="Arial"/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6964141-6F81-4947-A236-746D94ED3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smtClean="0"/>
              <a:pPr rtl="0"/>
              <a:t>20</a:t>
            </a:fld>
            <a:endParaRPr lang="de-DE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0321" y="866038"/>
            <a:ext cx="3565774" cy="2674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Grafik 8" descr="L:\Aktionen und Projekte\Valentinstag\IMG_20200214_095738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8863" y="2756607"/>
            <a:ext cx="2230436" cy="31283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864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Bildplatzhalter 27">
            <a:extLst>
              <a:ext uri="{FF2B5EF4-FFF2-40B4-BE49-F238E27FC236}">
                <a16:creationId xmlns:a16="http://schemas.microsoft.com/office/drawing/2014/main" id="{B14EF2F1-0A79-4C2E-88AF-7DB90E387F4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1136" b="1136"/>
          <a:stretch>
            <a:fillRect/>
          </a:stretch>
        </p:blipFill>
        <p:spPr/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700" y="3242076"/>
            <a:ext cx="4903599" cy="1958400"/>
          </a:xfrm>
          <a:ln>
            <a:solidFill>
              <a:schemeClr val="bg1">
                <a:lumMod val="85000"/>
              </a:schemeClr>
            </a:solidFill>
          </a:ln>
        </p:spPr>
        <p:txBody>
          <a:bodyPr rtlCol="0"/>
          <a:lstStyle/>
          <a:p>
            <a:br>
              <a:rPr lang="de-DE" sz="1000" b="0" dirty="0"/>
            </a:br>
            <a:r>
              <a:rPr lang="de-DE" sz="2400" b="0" spc="-150" dirty="0"/>
              <a:t>Förderung   der   Kreativität</a:t>
            </a:r>
            <a:br>
              <a:rPr lang="de-DE" sz="2400" b="0" spc="-150" dirty="0"/>
            </a:br>
            <a:r>
              <a:rPr lang="de-DE" sz="2400" b="0" spc="-150" dirty="0"/>
              <a:t>Einbringen   eigener   Ideen</a:t>
            </a:r>
            <a:br>
              <a:rPr lang="de-DE" sz="2400" b="0" spc="-150" dirty="0"/>
            </a:br>
            <a:r>
              <a:rPr lang="de-DE" sz="2400" b="0" spc="-150" dirty="0"/>
              <a:t>Selbstständiges   Planen   und   </a:t>
            </a:r>
            <a:br>
              <a:rPr lang="de-DE" sz="2400" b="0" spc="-150" dirty="0"/>
            </a:br>
            <a:r>
              <a:rPr lang="de-DE" sz="2400" b="0" spc="-150" dirty="0"/>
              <a:t>Erstellen   einer   Schülerzeitung. </a:t>
            </a:r>
            <a:br>
              <a:rPr lang="de-DE" sz="2400" b="0" dirty="0">
                <a:solidFill>
                  <a:srgbClr val="000000"/>
                </a:solidFill>
                <a:latin typeface="Arial"/>
              </a:rPr>
            </a:br>
            <a:endParaRPr lang="de-DE" sz="2400" b="0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2972F17A-D965-40B9-8ABB-C634072DBCC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2139085"/>
            <a:ext cx="4902200" cy="1100565"/>
          </a:xfrm>
        </p:spPr>
        <p:txBody>
          <a:bodyPr rtlCol="0"/>
          <a:lstStyle/>
          <a:p>
            <a:pPr fontAlgn="ctr"/>
            <a:r>
              <a:rPr lang="de-DE" sz="3200" dirty="0">
                <a:latin typeface="Arial"/>
              </a:rPr>
              <a:t>AG Schülerzeitung 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6964141-6F81-4947-A236-746D94ED3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smtClean="0"/>
              <a:pPr rtl="0"/>
              <a:t>21</a:t>
            </a:fld>
            <a:endParaRPr lang="de-DE"/>
          </a:p>
        </p:txBody>
      </p:sp>
      <p:pic>
        <p:nvPicPr>
          <p:cNvPr id="30" name="Picture 2">
            <a:extLst>
              <a:ext uri="{FF2B5EF4-FFF2-40B4-BE49-F238E27FC236}">
                <a16:creationId xmlns:a16="http://schemas.microsoft.com/office/drawing/2014/main" id="{729DE7B8-B694-4C2A-B852-74E7F05BC0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5" t="6849" r="10609" b="12195"/>
          <a:stretch/>
        </p:blipFill>
        <p:spPr bwMode="auto">
          <a:xfrm>
            <a:off x="3362325" y="10276"/>
            <a:ext cx="2733675" cy="2137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1">
            <a:extLst>
              <a:ext uri="{FF2B5EF4-FFF2-40B4-BE49-F238E27FC236}">
                <a16:creationId xmlns:a16="http://schemas.microsoft.com/office/drawing/2014/main" id="{41D90C81-C2A1-4816-BA95-56209912B7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75" r="9292"/>
          <a:stretch/>
        </p:blipFill>
        <p:spPr bwMode="auto">
          <a:xfrm>
            <a:off x="4901898" y="2147397"/>
            <a:ext cx="2987245" cy="2137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37599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700" y="3242076"/>
            <a:ext cx="4903599" cy="1957548"/>
          </a:xfrm>
          <a:ln>
            <a:solidFill>
              <a:schemeClr val="bg1">
                <a:lumMod val="85000"/>
              </a:schemeClr>
            </a:solidFill>
          </a:ln>
        </p:spPr>
        <p:txBody>
          <a:bodyPr rtlCol="0"/>
          <a:lstStyle/>
          <a:p>
            <a:r>
              <a:rPr lang="de-DE" sz="2400" b="0" spc="0" dirty="0">
                <a:solidFill>
                  <a:srgbClr val="000000"/>
                </a:solidFill>
                <a:latin typeface="Arial"/>
              </a:rPr>
              <a:t>Poetry Slam zum Thema Menschenrechte</a:t>
            </a:r>
            <a:br>
              <a:rPr lang="de-DE" sz="2400" b="0" dirty="0">
                <a:solidFill>
                  <a:srgbClr val="000000"/>
                </a:solidFill>
                <a:latin typeface="Arial"/>
              </a:rPr>
            </a:br>
            <a:endParaRPr lang="de-DE" sz="2400" b="0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2972F17A-D965-40B9-8ABB-C634072DBCC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2139085"/>
            <a:ext cx="4902200" cy="1100565"/>
          </a:xfrm>
        </p:spPr>
        <p:txBody>
          <a:bodyPr rtlCol="0"/>
          <a:lstStyle/>
          <a:p>
            <a:pPr fontAlgn="ctr"/>
            <a:r>
              <a:rPr lang="de-DE" sz="2400" dirty="0">
                <a:latin typeface="Arial"/>
              </a:rPr>
              <a:t>Projekt „Schule ohne Rassismus Schule mir Courage“</a:t>
            </a:r>
          </a:p>
          <a:p>
            <a:pPr fontAlgn="ctr"/>
            <a:endParaRPr lang="de-DE" sz="2400" dirty="0">
              <a:latin typeface="Arial"/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6964141-6F81-4947-A236-746D94ED3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smtClean="0"/>
              <a:pPr rtl="0"/>
              <a:t>22</a:t>
            </a:fld>
            <a:endParaRPr lang="de-DE"/>
          </a:p>
        </p:txBody>
      </p:sp>
      <p:sp>
        <p:nvSpPr>
          <p:cNvPr id="4" name="Rechteck 3"/>
          <p:cNvSpPr/>
          <p:nvPr/>
        </p:nvSpPr>
        <p:spPr>
          <a:xfrm>
            <a:off x="5345722" y="871589"/>
            <a:ext cx="293077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Jeder Mensch ist gleich,</a:t>
            </a:r>
          </a:p>
          <a:p>
            <a:r>
              <a:rPr lang="de-DE" dirty="0">
                <a:solidFill>
                  <a:schemeClr val="bg1"/>
                </a:solidFill>
              </a:rPr>
              <a:t>egal ob arm oder reich,</a:t>
            </a:r>
          </a:p>
          <a:p>
            <a:r>
              <a:rPr lang="de-DE" dirty="0">
                <a:solidFill>
                  <a:schemeClr val="bg1"/>
                </a:solidFill>
              </a:rPr>
              <a:t>egal welche Farben oder Narben.</a:t>
            </a:r>
          </a:p>
          <a:p>
            <a:r>
              <a:rPr lang="de-DE" dirty="0">
                <a:solidFill>
                  <a:schemeClr val="bg1"/>
                </a:solidFill>
              </a:rPr>
              <a:t>Wir halten zusammen,</a:t>
            </a:r>
          </a:p>
          <a:p>
            <a:r>
              <a:rPr lang="de-DE" dirty="0">
                <a:solidFill>
                  <a:schemeClr val="bg1"/>
                </a:solidFill>
              </a:rPr>
              <a:t>wie die lodernden Flammen.</a:t>
            </a:r>
          </a:p>
          <a:p>
            <a:r>
              <a:rPr lang="de-DE" dirty="0">
                <a:solidFill>
                  <a:schemeClr val="bg1"/>
                </a:solidFill>
              </a:rPr>
              <a:t>Menschenrechte ohne Gefechte,</a:t>
            </a:r>
          </a:p>
          <a:p>
            <a:r>
              <a:rPr lang="de-DE" dirty="0">
                <a:solidFill>
                  <a:schemeClr val="bg1"/>
                </a:solidFill>
              </a:rPr>
              <a:t>dass ist unser Ziel</a:t>
            </a:r>
          </a:p>
          <a:p>
            <a:r>
              <a:rPr lang="de-DE" dirty="0">
                <a:solidFill>
                  <a:schemeClr val="bg1"/>
                </a:solidFill>
              </a:rPr>
              <a:t>und der perfekte Deal.</a:t>
            </a:r>
          </a:p>
          <a:p>
            <a:r>
              <a:rPr lang="de-DE" dirty="0">
                <a:solidFill>
                  <a:schemeClr val="bg1"/>
                </a:solidFill>
              </a:rPr>
              <a:t>Darum möchte ich euch sagen,</a:t>
            </a:r>
          </a:p>
          <a:p>
            <a:r>
              <a:rPr lang="de-DE" dirty="0">
                <a:solidFill>
                  <a:schemeClr val="bg1"/>
                </a:solidFill>
              </a:rPr>
              <a:t>ihr dürft nicht klagen</a:t>
            </a:r>
          </a:p>
          <a:p>
            <a:r>
              <a:rPr lang="de-DE" dirty="0">
                <a:solidFill>
                  <a:schemeClr val="bg1"/>
                </a:solidFill>
              </a:rPr>
              <a:t>Menschenrechte sind wichtig</a:t>
            </a:r>
          </a:p>
          <a:p>
            <a:r>
              <a:rPr lang="de-DE" dirty="0">
                <a:solidFill>
                  <a:schemeClr val="bg1"/>
                </a:solidFill>
              </a:rPr>
              <a:t>und genau richtig,</a:t>
            </a:r>
          </a:p>
          <a:p>
            <a:r>
              <a:rPr lang="de-DE" dirty="0">
                <a:solidFill>
                  <a:schemeClr val="bg1"/>
                </a:solidFill>
              </a:rPr>
              <a:t>um unsere Würde,</a:t>
            </a:r>
          </a:p>
          <a:p>
            <a:r>
              <a:rPr lang="de-DE" dirty="0">
                <a:solidFill>
                  <a:schemeClr val="bg1"/>
                </a:solidFill>
              </a:rPr>
              <a:t>auch ohne Hürde</a:t>
            </a:r>
          </a:p>
          <a:p>
            <a:r>
              <a:rPr lang="de-DE" dirty="0">
                <a:solidFill>
                  <a:schemeClr val="bg1"/>
                </a:solidFill>
              </a:rPr>
              <a:t>zu schützen.</a:t>
            </a:r>
          </a:p>
        </p:txBody>
      </p:sp>
      <p:sp>
        <p:nvSpPr>
          <p:cNvPr id="6" name="Rechteck 5"/>
          <p:cNvSpPr/>
          <p:nvPr/>
        </p:nvSpPr>
        <p:spPr>
          <a:xfrm>
            <a:off x="8932983" y="675309"/>
            <a:ext cx="289560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Wir kämpfen für unsere Rechte</a:t>
            </a:r>
          </a:p>
          <a:p>
            <a:r>
              <a:rPr lang="de-DE" dirty="0">
                <a:solidFill>
                  <a:schemeClr val="bg1"/>
                </a:solidFill>
              </a:rPr>
              <a:t>Wir gemeinsam auf unsere Weise</a:t>
            </a:r>
          </a:p>
          <a:p>
            <a:r>
              <a:rPr lang="de-DE" dirty="0">
                <a:solidFill>
                  <a:schemeClr val="bg1"/>
                </a:solidFill>
              </a:rPr>
              <a:t>Zusammen sind wir alle stark</a:t>
            </a:r>
          </a:p>
          <a:p>
            <a:r>
              <a:rPr lang="de-DE" dirty="0">
                <a:solidFill>
                  <a:schemeClr val="bg1"/>
                </a:solidFill>
              </a:rPr>
              <a:t>Obwohl wir andere Gedanken haben</a:t>
            </a:r>
          </a:p>
          <a:p>
            <a:r>
              <a:rPr lang="de-DE" dirty="0">
                <a:solidFill>
                  <a:schemeClr val="bg1"/>
                </a:solidFill>
              </a:rPr>
              <a:t>Ob groß oder klein</a:t>
            </a:r>
          </a:p>
          <a:p>
            <a:r>
              <a:rPr lang="de-DE" dirty="0">
                <a:solidFill>
                  <a:schemeClr val="bg1"/>
                </a:solidFill>
              </a:rPr>
              <a:t>Dick oder dünn</a:t>
            </a:r>
          </a:p>
          <a:p>
            <a:r>
              <a:rPr lang="de-DE" dirty="0">
                <a:solidFill>
                  <a:schemeClr val="bg1"/>
                </a:solidFill>
              </a:rPr>
              <a:t>Das ist egal</a:t>
            </a:r>
          </a:p>
          <a:p>
            <a:r>
              <a:rPr lang="de-DE" dirty="0">
                <a:solidFill>
                  <a:schemeClr val="bg1"/>
                </a:solidFill>
              </a:rPr>
              <a:t>Jeder darf sich äußern</a:t>
            </a:r>
          </a:p>
          <a:p>
            <a:r>
              <a:rPr lang="de-DE" dirty="0">
                <a:solidFill>
                  <a:schemeClr val="bg1"/>
                </a:solidFill>
              </a:rPr>
              <a:t>An schlimmen Tagen sind wir da</a:t>
            </a:r>
          </a:p>
          <a:p>
            <a:r>
              <a:rPr lang="de-DE" dirty="0">
                <a:solidFill>
                  <a:schemeClr val="bg1"/>
                </a:solidFill>
              </a:rPr>
              <a:t>Familie und Freunde </a:t>
            </a:r>
          </a:p>
          <a:p>
            <a:r>
              <a:rPr lang="de-DE" dirty="0">
                <a:solidFill>
                  <a:schemeClr val="bg1"/>
                </a:solidFill>
              </a:rPr>
              <a:t>Lassen uns nicht im Stich</a:t>
            </a:r>
          </a:p>
        </p:txBody>
      </p:sp>
    </p:spTree>
    <p:extLst>
      <p:ext uri="{BB962C8B-B14F-4D97-AF65-F5344CB8AC3E}">
        <p14:creationId xmlns:p14="http://schemas.microsoft.com/office/powerpoint/2010/main" val="6134848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Bildplatzhalter 34">
            <a:extLst>
              <a:ext uri="{FF2B5EF4-FFF2-40B4-BE49-F238E27FC236}">
                <a16:creationId xmlns:a16="http://schemas.microsoft.com/office/drawing/2014/main" id="{DEA9FA7A-8ACD-4C69-8B98-EE894C68FD8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8344" b="8344"/>
          <a:stretch>
            <a:fillRect/>
          </a:stretch>
        </p:blipFill>
        <p:spPr/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700" y="3242076"/>
            <a:ext cx="4903599" cy="1958400"/>
          </a:xfrm>
          <a:ln>
            <a:solidFill>
              <a:schemeClr val="bg1">
                <a:lumMod val="85000"/>
              </a:schemeClr>
            </a:solidFill>
          </a:ln>
        </p:spPr>
        <p:txBody>
          <a:bodyPr rtlCol="0"/>
          <a:lstStyle/>
          <a:p>
            <a:pPr>
              <a:lnSpc>
                <a:spcPct val="100000"/>
              </a:lnSpc>
              <a:spcAft>
                <a:spcPts val="1000"/>
              </a:spcAft>
            </a:pPr>
            <a:br>
              <a:rPr lang="de-DE" sz="800" b="0" spc="-1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400" b="0" spc="-1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„Zukunft mit Perspektive“</a:t>
            </a:r>
            <a:br>
              <a:rPr lang="de-DE" sz="2200" spc="-1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de-DE" sz="800" b="0" spc="-1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200" b="0" spc="-1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Bühnenprogramm mit </a:t>
            </a:r>
            <a:r>
              <a:rPr lang="de-DE" sz="2200" b="0" i="1" spc="-1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Osman </a:t>
            </a:r>
            <a:r>
              <a:rPr lang="de-DE" sz="2200" b="0" i="1" spc="-15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Citir</a:t>
            </a:r>
            <a:r>
              <a:rPr lang="de-DE" sz="2200" b="0" spc="-1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br>
              <a:rPr lang="de-DE" sz="2200" b="0" spc="-1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200" b="0" spc="-1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Bedeutung von Demokratie für das Zusammenleben, Motivation zur aktiven Gestaltung des eigenen Lebens .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2972F17A-D965-40B9-8ABB-C634072DBCC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2139085"/>
            <a:ext cx="4902200" cy="1100565"/>
          </a:xfrm>
        </p:spPr>
        <p:txBody>
          <a:bodyPr rtlCol="0"/>
          <a:lstStyle/>
          <a:p>
            <a:pPr fontAlgn="ctr"/>
            <a:r>
              <a:rPr lang="de-DE" sz="3200" dirty="0">
                <a:latin typeface="Arial"/>
              </a:rPr>
              <a:t>Motivationscoach für Jugendliche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6964141-6F81-4947-A236-746D94ED3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smtClean="0"/>
              <a:pPr rtl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80065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platzhalter 3">
            <a:extLst>
              <a:ext uri="{FF2B5EF4-FFF2-40B4-BE49-F238E27FC236}">
                <a16:creationId xmlns:a16="http://schemas.microsoft.com/office/drawing/2014/main" id="{C40D5271-E624-4ECC-9B9E-40627DA29D6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4296" r="14296"/>
          <a:stretch>
            <a:fillRect/>
          </a:stretch>
        </p:blipFill>
        <p:spPr/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700" y="3242076"/>
            <a:ext cx="4903599" cy="1958400"/>
          </a:xfrm>
          <a:ln>
            <a:solidFill>
              <a:schemeClr val="bg1">
                <a:lumMod val="85000"/>
              </a:schemeClr>
            </a:solidFill>
          </a:ln>
        </p:spPr>
        <p:txBody>
          <a:bodyPr rtlCol="0"/>
          <a:lstStyle/>
          <a:p>
            <a:r>
              <a:rPr lang="de-DE" sz="2400" b="0" spc="-150" dirty="0"/>
              <a:t>Ausbildung   im   Rahmen   der   Tutorentätigkeit</a:t>
            </a:r>
            <a:br>
              <a:rPr lang="de-DE" sz="2400" b="0" dirty="0">
                <a:solidFill>
                  <a:srgbClr val="000000"/>
                </a:solidFill>
                <a:latin typeface="Arial"/>
              </a:rPr>
            </a:br>
            <a:endParaRPr lang="de-DE" sz="2400" b="0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2972F17A-D965-40B9-8ABB-C634072DBCC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2139085"/>
            <a:ext cx="4902200" cy="1100565"/>
          </a:xfrm>
        </p:spPr>
        <p:txBody>
          <a:bodyPr rtlCol="0"/>
          <a:lstStyle/>
          <a:p>
            <a:pPr fontAlgn="ctr"/>
            <a:br>
              <a:rPr lang="de-DE" sz="1000" dirty="0">
                <a:latin typeface="Arial"/>
              </a:rPr>
            </a:br>
            <a:r>
              <a:rPr lang="de-DE" sz="3200" dirty="0">
                <a:latin typeface="Arial"/>
              </a:rPr>
              <a:t>Streitschlichter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6964141-6F81-4947-A236-746D94ED3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smtClean="0"/>
              <a:pPr rtl="0"/>
              <a:t>24</a:t>
            </a:fld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6B5EDDF-9A10-42F8-A0BB-E2A7CA2966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1527" y="4412949"/>
            <a:ext cx="2940473" cy="1958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1061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platzhalter 8">
            <a:extLst>
              <a:ext uri="{FF2B5EF4-FFF2-40B4-BE49-F238E27FC236}">
                <a16:creationId xmlns:a16="http://schemas.microsoft.com/office/drawing/2014/main" id="{45C2E13C-C004-4F0C-99C5-879793E6F49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6748" r="6748"/>
          <a:stretch>
            <a:fillRect/>
          </a:stretch>
        </p:blipFill>
        <p:spPr/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700" y="3242076"/>
            <a:ext cx="4903599" cy="1958400"/>
          </a:xfrm>
          <a:ln>
            <a:solidFill>
              <a:schemeClr val="bg1">
                <a:lumMod val="85000"/>
              </a:schemeClr>
            </a:solidFill>
          </a:ln>
        </p:spPr>
        <p:txBody>
          <a:bodyPr rtlCol="0"/>
          <a:lstStyle/>
          <a:p>
            <a:r>
              <a:rPr lang="de-DE" sz="2800" b="0" spc="-150" dirty="0"/>
              <a:t>Bastelangebote   zur   Förderung   der   sinnvollen Freizeitgestaltung. </a:t>
            </a:r>
            <a:br>
              <a:rPr lang="de-DE" sz="2400" b="0" spc="-150" dirty="0">
                <a:solidFill>
                  <a:srgbClr val="000000"/>
                </a:solidFill>
                <a:latin typeface="Arial"/>
              </a:rPr>
            </a:br>
            <a:endParaRPr lang="de-DE" sz="2400" b="0" spc="-150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2972F17A-D965-40B9-8ABB-C634072DBCC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5508" y="1232741"/>
            <a:ext cx="4902200" cy="1917100"/>
          </a:xfrm>
        </p:spPr>
        <p:txBody>
          <a:bodyPr rtlCol="0"/>
          <a:lstStyle/>
          <a:p>
            <a:pPr fontAlgn="ctr"/>
            <a:r>
              <a:rPr lang="de-DE" sz="3200" dirty="0"/>
              <a:t>Zielgruppenorientierte Aktion im Lockdown - WUNDERTÜTEN</a:t>
            </a:r>
            <a:endParaRPr lang="de-DE" sz="3200" dirty="0">
              <a:solidFill>
                <a:srgbClr val="000000"/>
              </a:solidFill>
              <a:latin typeface="Arial"/>
            </a:endParaRPr>
          </a:p>
          <a:p>
            <a:pPr fontAlgn="ctr"/>
            <a:endParaRPr lang="de-DE" sz="3200" dirty="0">
              <a:latin typeface="Arial"/>
            </a:endParaRPr>
          </a:p>
          <a:p>
            <a:pPr fontAlgn="ctr"/>
            <a:endParaRPr lang="de-DE" sz="3200" dirty="0">
              <a:latin typeface="Arial"/>
            </a:endParaRPr>
          </a:p>
          <a:p>
            <a:pPr fontAlgn="ctr"/>
            <a:endParaRPr lang="de-DE" sz="3200" dirty="0">
              <a:latin typeface="Arial"/>
            </a:endParaRPr>
          </a:p>
          <a:p>
            <a:pPr fontAlgn="ctr"/>
            <a:endParaRPr lang="de-DE" sz="3200" dirty="0">
              <a:latin typeface="Arial"/>
            </a:endParaRPr>
          </a:p>
          <a:p>
            <a:pPr fontAlgn="ctr"/>
            <a:endParaRPr lang="de-DE" sz="3200" dirty="0">
              <a:latin typeface="Arial"/>
            </a:endParaRPr>
          </a:p>
          <a:p>
            <a:pPr fontAlgn="ctr"/>
            <a:br>
              <a:rPr lang="de-DE" sz="3200" dirty="0">
                <a:latin typeface="Arial"/>
              </a:rPr>
            </a:br>
            <a:endParaRPr lang="de-DE" sz="3200" dirty="0">
              <a:latin typeface="Arial"/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6964141-6F81-4947-A236-746D94ED3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smtClean="0"/>
              <a:pPr rtl="0"/>
              <a:t>25</a:t>
            </a:fld>
            <a:endParaRPr lang="de-DE" dirty="0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A225BDB1-1976-4493-AC4D-59F5B41450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436" t="396" r="10649"/>
          <a:stretch/>
        </p:blipFill>
        <p:spPr>
          <a:xfrm>
            <a:off x="9296613" y="2139084"/>
            <a:ext cx="2895386" cy="2021515"/>
          </a:xfrm>
          <a:prstGeom prst="rect">
            <a:avLst/>
          </a:prstGeom>
        </p:spPr>
      </p:pic>
      <p:pic>
        <p:nvPicPr>
          <p:cNvPr id="11" name="Grafik 10" descr="L:\Aktionen und Projekte\Wundertüten\IMG_20200513_120216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2270" y="759631"/>
            <a:ext cx="2022475" cy="1517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rafik 11" descr="L:\Aktionen und Projekte\Wundertüten\IMG_20200511_102924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4970" y="3904615"/>
            <a:ext cx="2389505" cy="17919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82343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ildplatzhalter 22">
            <a:extLst>
              <a:ext uri="{FF2B5EF4-FFF2-40B4-BE49-F238E27FC236}">
                <a16:creationId xmlns:a16="http://schemas.microsoft.com/office/drawing/2014/main" id="{47744A06-548A-4FD7-9952-CB7F83DD6A2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7469" b="7469"/>
          <a:stretch>
            <a:fillRect/>
          </a:stretch>
        </p:blipFill>
        <p:spPr/>
      </p:pic>
      <p:sp>
        <p:nvSpPr>
          <p:cNvPr id="14" name="Titel 13">
            <a:extLst>
              <a:ext uri="{FF2B5EF4-FFF2-40B4-BE49-F238E27FC236}">
                <a16:creationId xmlns:a16="http://schemas.microsoft.com/office/drawing/2014/main" id="{6C38D7A9-9299-4108-BB08-026F4B9CAE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83859" y="2798354"/>
            <a:ext cx="4308142" cy="1013684"/>
          </a:xfrm>
        </p:spPr>
        <p:txBody>
          <a:bodyPr rtlCol="0"/>
          <a:lstStyle/>
          <a:p>
            <a:pPr rtl="0"/>
            <a:r>
              <a:rPr lang="de-DE" sz="5600" dirty="0"/>
              <a:t>Vielen Dank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0828E04-9C2A-4859-8050-C2DF67A249C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010525" y="3957705"/>
            <a:ext cx="3358017" cy="316800"/>
          </a:xfrm>
        </p:spPr>
        <p:txBody>
          <a:bodyPr rtlCol="0"/>
          <a:lstStyle/>
          <a:p>
            <a:r>
              <a:rPr lang="de-DE" dirty="0"/>
              <a:t>Maria Rübe-Hitzinger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1265965-2271-4C1C-BD0A-6F85F80FF9A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10525" y="4306722"/>
            <a:ext cx="3358017" cy="316800"/>
          </a:xfrm>
        </p:spPr>
        <p:txBody>
          <a:bodyPr rtlCol="0"/>
          <a:lstStyle/>
          <a:p>
            <a:r>
              <a:rPr lang="de-DE" dirty="0"/>
              <a:t>(09645) 914416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0A3BCC3-A277-4C0B-9EBA-EB53990D8EB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010525" y="4655739"/>
            <a:ext cx="3358017" cy="316800"/>
          </a:xfrm>
        </p:spPr>
        <p:txBody>
          <a:bodyPr rtlCol="0"/>
          <a:lstStyle/>
          <a:p>
            <a:r>
              <a:rPr lang="de-DE" dirty="0"/>
              <a:t>MRuebe-Hitzinger@neustadt.de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FD8A1232-50A8-4535-AAF9-7F4180EAA0D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010525" y="5004756"/>
            <a:ext cx="3358017" cy="316800"/>
          </a:xfrm>
        </p:spPr>
        <p:txBody>
          <a:bodyPr rtlCol="0"/>
          <a:lstStyle/>
          <a:p>
            <a:r>
              <a:rPr lang="de-DE" dirty="0"/>
              <a:t>Jugendsozialarbeit an Schulen</a:t>
            </a:r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91814EC9-246A-4C6E-941E-5774FE72F08E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smtClean="0"/>
              <a:pPr rtl="0"/>
              <a:t>26</a:t>
            </a:fld>
            <a:endParaRPr lang="de-DE" dirty="0"/>
          </a:p>
        </p:txBody>
      </p:sp>
      <p:pic>
        <p:nvPicPr>
          <p:cNvPr id="8" name="Grafik 7" descr="Benutzer" title="Symbol – Name des Referenten">
            <a:extLst>
              <a:ext uri="{FF2B5EF4-FFF2-40B4-BE49-F238E27FC236}">
                <a16:creationId xmlns:a16="http://schemas.microsoft.com/office/drawing/2014/main" id="{111541C4-DB03-4E53-994D-499C7D73C4D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485495" y="4006655"/>
            <a:ext cx="218900" cy="218900"/>
          </a:xfrm>
          <a:prstGeom prst="rect">
            <a:avLst/>
          </a:prstGeom>
        </p:spPr>
      </p:pic>
      <p:pic>
        <p:nvPicPr>
          <p:cNvPr id="10" name="Grafik 9" descr="Smartphone" title="Symbol – Telefonnummer des Referenten">
            <a:extLst>
              <a:ext uri="{FF2B5EF4-FFF2-40B4-BE49-F238E27FC236}">
                <a16:creationId xmlns:a16="http://schemas.microsoft.com/office/drawing/2014/main" id="{A29DE31C-E099-4579-BB03-675E0A40C5F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485495" y="4355103"/>
            <a:ext cx="218900" cy="218900"/>
          </a:xfrm>
          <a:prstGeom prst="rect">
            <a:avLst/>
          </a:prstGeom>
        </p:spPr>
      </p:pic>
      <p:pic>
        <p:nvPicPr>
          <p:cNvPr id="9" name="Grafik 8" descr="Umschlag" title="Symbol – E-Mail des Referenten">
            <a:extLst>
              <a:ext uri="{FF2B5EF4-FFF2-40B4-BE49-F238E27FC236}">
                <a16:creationId xmlns:a16="http://schemas.microsoft.com/office/drawing/2014/main" id="{773C1382-ACE1-460F-A1B6-AB761A7D2E6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485495" y="4703551"/>
            <a:ext cx="218900" cy="218900"/>
          </a:xfrm>
          <a:prstGeom prst="rect">
            <a:avLst/>
          </a:prstGeom>
        </p:spPr>
      </p:pic>
      <p:pic>
        <p:nvPicPr>
          <p:cNvPr id="11" name="Grafik 10" descr="Link">
            <a:extLst>
              <a:ext uri="{FF2B5EF4-FFF2-40B4-BE49-F238E27FC236}">
                <a16:creationId xmlns:a16="http://schemas.microsoft.com/office/drawing/2014/main" id="{0718E6E0-05A2-479C-AEA8-1A385EB73474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472552" y="5040763"/>
            <a:ext cx="244786" cy="244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6783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304E83-A4F0-49C5-BB01-F5773509A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7300" y="432000"/>
            <a:ext cx="10169324" cy="432000"/>
          </a:xfrm>
        </p:spPr>
        <p:txBody>
          <a:bodyPr rtlCol="0"/>
          <a:lstStyle/>
          <a:p>
            <a:r>
              <a:rPr lang="de-DE" dirty="0"/>
              <a:t>Aufgabengebiet </a:t>
            </a:r>
            <a:r>
              <a:rPr lang="de-DE" dirty="0" err="1"/>
              <a:t>JaS</a:t>
            </a:r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CEEB3BAE-C0B2-447C-B8BE-96C6BD84D6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3925" y="1474393"/>
            <a:ext cx="10172699" cy="4631132"/>
          </a:xfrm>
        </p:spPr>
        <p:txBody>
          <a:bodyPr rtlCol="0"/>
          <a:lstStyle/>
          <a:p>
            <a:r>
              <a:rPr lang="de-DE" sz="2400" dirty="0"/>
              <a:t>Einzelfallarbeit </a:t>
            </a:r>
          </a:p>
          <a:p>
            <a:r>
              <a:rPr lang="de-DE" sz="2400" dirty="0"/>
              <a:t>Krisenintervention</a:t>
            </a:r>
          </a:p>
          <a:p>
            <a:r>
              <a:rPr lang="de-DE" sz="2400" dirty="0"/>
              <a:t>Gruppenarbeit</a:t>
            </a:r>
          </a:p>
          <a:p>
            <a:r>
              <a:rPr lang="de-DE" sz="2400" dirty="0"/>
              <a:t>Klassentraining</a:t>
            </a:r>
          </a:p>
          <a:p>
            <a:r>
              <a:rPr lang="de-DE" sz="2400" dirty="0"/>
              <a:t>Präventionsarbeit/Projektarbeit</a:t>
            </a:r>
          </a:p>
          <a:p>
            <a:r>
              <a:rPr lang="de-DE" sz="2400" dirty="0"/>
              <a:t>Elternarbeit</a:t>
            </a:r>
          </a:p>
          <a:p>
            <a:r>
              <a:rPr lang="de-DE" sz="2400" dirty="0"/>
              <a:t>Sicherstellung des Schutzauftrags bei Kindeswohlgefährdung gem. § 8a SGB VIII</a:t>
            </a:r>
          </a:p>
          <a:p>
            <a:r>
              <a:rPr lang="de-DE" sz="2400" dirty="0"/>
              <a:t>Netzwerkarbeit/Vermittlung</a:t>
            </a:r>
          </a:p>
          <a:p>
            <a:r>
              <a:rPr lang="de-DE" sz="2400" dirty="0"/>
              <a:t>Öffentlichkeitsarbeit</a:t>
            </a:r>
          </a:p>
          <a:p>
            <a:pPr rtl="0"/>
            <a:endParaRPr lang="de-DE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6AC9832-FB01-464A-9824-61887B77997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smtClean="0"/>
              <a:pPr rtl="0"/>
              <a:t>3</a:t>
            </a:fld>
            <a:endParaRPr lang="de-DE"/>
          </a:p>
        </p:txBody>
      </p:sp>
      <p:sp>
        <p:nvSpPr>
          <p:cNvPr id="13" name="Rechteck 12" descr="Akzentleiste rechts&#10;">
            <a:extLst>
              <a:ext uri="{FF2B5EF4-FFF2-40B4-BE49-F238E27FC236}">
                <a16:creationId xmlns:a16="http://schemas.microsoft.com/office/drawing/2014/main" id="{A7CD04AE-9A8B-4DED-855D-F51B510D0B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46837" y="1052567"/>
            <a:ext cx="3158438" cy="119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64976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6AC9832-FB01-464A-9824-61887B77997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smtClean="0"/>
              <a:pPr rtl="0"/>
              <a:t>4</a:t>
            </a:fld>
            <a:endParaRPr lang="de-DE"/>
          </a:p>
        </p:txBody>
      </p:sp>
      <p:sp>
        <p:nvSpPr>
          <p:cNvPr id="24" name="Rechteck: eine Ecke abgerundet 4">
            <a:extLst>
              <a:ext uri="{FF2B5EF4-FFF2-40B4-BE49-F238E27FC236}">
                <a16:creationId xmlns:a16="http://schemas.microsoft.com/office/drawing/2014/main" id="{8353449A-E69A-4C11-9CCB-B94873F2D83F}"/>
              </a:ext>
            </a:extLst>
          </p:cNvPr>
          <p:cNvSpPr txBox="1"/>
          <p:nvPr/>
        </p:nvSpPr>
        <p:spPr>
          <a:xfrm>
            <a:off x="2344155" y="1243067"/>
            <a:ext cx="3705225" cy="178232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42240" tIns="142240" rIns="142240" bIns="14224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DE" sz="2000" kern="1200" dirty="0"/>
              <a:t>Hilfen bei Verhaltensauffälligkeiten /Unterstützung beim Übergang Schule-Beruf / Fallbesprechungen, Fallbeschreibungen</a:t>
            </a:r>
          </a:p>
        </p:txBody>
      </p:sp>
      <p:graphicFrame>
        <p:nvGraphicFramePr>
          <p:cNvPr id="3" name="Diagramm 2">
            <a:extLst>
              <a:ext uri="{FF2B5EF4-FFF2-40B4-BE49-F238E27FC236}">
                <a16:creationId xmlns:a16="http://schemas.microsoft.com/office/drawing/2014/main" id="{96F951B9-AE8B-4F3C-9EE7-C87B71EC3F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9092838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Rechteck 3">
            <a:extLst>
              <a:ext uri="{FF2B5EF4-FFF2-40B4-BE49-F238E27FC236}">
                <a16:creationId xmlns:a16="http://schemas.microsoft.com/office/drawing/2014/main" id="{DC2BB8ED-EDB8-42BA-A1FE-15D5A1C80892}"/>
              </a:ext>
            </a:extLst>
          </p:cNvPr>
          <p:cNvSpPr/>
          <p:nvPr/>
        </p:nvSpPr>
        <p:spPr>
          <a:xfrm>
            <a:off x="4524375" y="2959138"/>
            <a:ext cx="2820205" cy="108181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3200" b="1" dirty="0"/>
              <a:t>Einzelfallhilfe</a:t>
            </a:r>
          </a:p>
        </p:txBody>
      </p:sp>
    </p:spTree>
    <p:extLst>
      <p:ext uri="{BB962C8B-B14F-4D97-AF65-F5344CB8AC3E}">
        <p14:creationId xmlns:p14="http://schemas.microsoft.com/office/powerpoint/2010/main" val="24231174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304E83-A4F0-49C5-BB01-F5773509A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7300" y="432000"/>
            <a:ext cx="10169324" cy="432000"/>
          </a:xfrm>
        </p:spPr>
        <p:txBody>
          <a:bodyPr rtlCol="0"/>
          <a:lstStyle/>
          <a:p>
            <a:r>
              <a:rPr lang="de-DE" dirty="0"/>
              <a:t>Fälle im Jahr 2019 - Auszug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6AC9832-FB01-464A-9824-61887B77997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smtClean="0"/>
              <a:pPr rtl="0"/>
              <a:t>5</a:t>
            </a:fld>
            <a:endParaRPr lang="de-DE"/>
          </a:p>
        </p:txBody>
      </p:sp>
      <p:sp>
        <p:nvSpPr>
          <p:cNvPr id="13" name="Rechteck 12" descr="Akzentleiste rechts&#10;">
            <a:extLst>
              <a:ext uri="{FF2B5EF4-FFF2-40B4-BE49-F238E27FC236}">
                <a16:creationId xmlns:a16="http://schemas.microsoft.com/office/drawing/2014/main" id="{A7CD04AE-9A8B-4DED-855D-F51B510D0B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46836" y="1052567"/>
            <a:ext cx="4158564" cy="119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de-DE"/>
          </a:p>
        </p:txBody>
      </p:sp>
      <p:graphicFrame>
        <p:nvGraphicFramePr>
          <p:cNvPr id="9" name="Inhaltsplatzhalter 3">
            <a:extLst>
              <a:ext uri="{FF2B5EF4-FFF2-40B4-BE49-F238E27FC236}">
                <a16:creationId xmlns:a16="http://schemas.microsoft.com/office/drawing/2014/main" id="{BEC871BF-0F67-4EDA-A096-4EB9B861584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28517843"/>
              </p:ext>
            </p:extLst>
          </p:nvPr>
        </p:nvGraphicFramePr>
        <p:xfrm>
          <a:off x="2431976" y="1598315"/>
          <a:ext cx="7128792" cy="4248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441886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304E83-A4F0-49C5-BB01-F5773509A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7300" y="432000"/>
            <a:ext cx="10169324" cy="432000"/>
          </a:xfrm>
        </p:spPr>
        <p:txBody>
          <a:bodyPr rtlCol="0"/>
          <a:lstStyle/>
          <a:p>
            <a:r>
              <a:rPr lang="de-DE" dirty="0"/>
              <a:t>Verteilung in Jahrgangsstufen - Grundschule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6AC9832-FB01-464A-9824-61887B77997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smtClean="0"/>
              <a:pPr rtl="0"/>
              <a:t>6</a:t>
            </a:fld>
            <a:endParaRPr lang="de-DE"/>
          </a:p>
        </p:txBody>
      </p:sp>
      <p:sp>
        <p:nvSpPr>
          <p:cNvPr id="13" name="Rechteck 12" descr="Akzentleiste rechts&#10;">
            <a:extLst>
              <a:ext uri="{FF2B5EF4-FFF2-40B4-BE49-F238E27FC236}">
                <a16:creationId xmlns:a16="http://schemas.microsoft.com/office/drawing/2014/main" id="{A7CD04AE-9A8B-4DED-855D-F51B510D0B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46837" y="1052567"/>
            <a:ext cx="6854138" cy="1190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de-DE"/>
          </a:p>
        </p:txBody>
      </p:sp>
      <p:graphicFrame>
        <p:nvGraphicFramePr>
          <p:cNvPr id="5" name="Inhaltsplatzhalter 3">
            <a:extLst>
              <a:ext uri="{FF2B5EF4-FFF2-40B4-BE49-F238E27FC236}">
                <a16:creationId xmlns:a16="http://schemas.microsoft.com/office/drawing/2014/main" id="{6AB62ECA-9A89-4D14-9CC7-70295130E36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09180305"/>
              </p:ext>
            </p:extLst>
          </p:nvPr>
        </p:nvGraphicFramePr>
        <p:xfrm>
          <a:off x="1709986" y="1650132"/>
          <a:ext cx="8335756" cy="47363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78816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304E83-A4F0-49C5-BB01-F5773509A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7300" y="432000"/>
            <a:ext cx="10169324" cy="432000"/>
          </a:xfrm>
        </p:spPr>
        <p:txBody>
          <a:bodyPr rtlCol="0"/>
          <a:lstStyle/>
          <a:p>
            <a:r>
              <a:rPr lang="de-DE" dirty="0"/>
              <a:t>Verteilung in Jahrgangsstufen - Mittelschule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6AC9832-FB01-464A-9824-61887B77997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smtClean="0"/>
              <a:pPr rtl="0"/>
              <a:t>7</a:t>
            </a:fld>
            <a:endParaRPr lang="de-DE"/>
          </a:p>
        </p:txBody>
      </p:sp>
      <p:sp>
        <p:nvSpPr>
          <p:cNvPr id="13" name="Rechteck 12" descr="Akzentleiste rechts&#10;">
            <a:extLst>
              <a:ext uri="{FF2B5EF4-FFF2-40B4-BE49-F238E27FC236}">
                <a16:creationId xmlns:a16="http://schemas.microsoft.com/office/drawing/2014/main" id="{A7CD04AE-9A8B-4DED-855D-F51B510D0B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46836" y="1052567"/>
            <a:ext cx="6863663" cy="12853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de-DE"/>
          </a:p>
        </p:txBody>
      </p:sp>
      <p:graphicFrame>
        <p:nvGraphicFramePr>
          <p:cNvPr id="5" name="Inhaltsplatzhalter 4">
            <a:extLst>
              <a:ext uri="{FF2B5EF4-FFF2-40B4-BE49-F238E27FC236}">
                <a16:creationId xmlns:a16="http://schemas.microsoft.com/office/drawing/2014/main" id="{985B43F6-2684-40A0-AD6D-0A94FFC9DCB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50218709"/>
              </p:ext>
            </p:extLst>
          </p:nvPr>
        </p:nvGraphicFramePr>
        <p:xfrm flipH="1">
          <a:off x="2096319" y="1570751"/>
          <a:ext cx="7620000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008940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304E83-A4F0-49C5-BB01-F5773509A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7300" y="432000"/>
            <a:ext cx="10169324" cy="432000"/>
          </a:xfrm>
        </p:spPr>
        <p:txBody>
          <a:bodyPr rtlCol="0"/>
          <a:lstStyle/>
          <a:p>
            <a:r>
              <a:rPr lang="de-DE" dirty="0"/>
              <a:t>Aufenthalt des jungen Menschen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6AC9832-FB01-464A-9824-61887B77997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smtClean="0"/>
              <a:pPr rtl="0"/>
              <a:t>8</a:t>
            </a:fld>
            <a:endParaRPr lang="de-DE"/>
          </a:p>
        </p:txBody>
      </p:sp>
      <p:sp>
        <p:nvSpPr>
          <p:cNvPr id="13" name="Rechteck 12" descr="Akzentleiste rechts&#10;">
            <a:extLst>
              <a:ext uri="{FF2B5EF4-FFF2-40B4-BE49-F238E27FC236}">
                <a16:creationId xmlns:a16="http://schemas.microsoft.com/office/drawing/2014/main" id="{A7CD04AE-9A8B-4DED-855D-F51B510D0B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46836" y="1052569"/>
            <a:ext cx="5253939" cy="10948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de-DE"/>
          </a:p>
        </p:txBody>
      </p:sp>
      <p:graphicFrame>
        <p:nvGraphicFramePr>
          <p:cNvPr id="6" name="Inhaltsplatzhalter 3">
            <a:extLst>
              <a:ext uri="{FF2B5EF4-FFF2-40B4-BE49-F238E27FC236}">
                <a16:creationId xmlns:a16="http://schemas.microsoft.com/office/drawing/2014/main" id="{7E64A667-F612-4AA1-82C6-C115FFE3909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3410307"/>
              </p:ext>
            </p:extLst>
          </p:nvPr>
        </p:nvGraphicFramePr>
        <p:xfrm>
          <a:off x="2387278" y="1964227"/>
          <a:ext cx="7417444" cy="38412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39728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304E83-A4F0-49C5-BB01-F5773509A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7300" y="432000"/>
            <a:ext cx="10169324" cy="432000"/>
          </a:xfrm>
        </p:spPr>
        <p:txBody>
          <a:bodyPr rtlCol="0"/>
          <a:lstStyle/>
          <a:p>
            <a:r>
              <a:rPr lang="de-DE" dirty="0"/>
              <a:t>Migrationshintergrund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6AC9832-FB01-464A-9824-61887B77997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smtClean="0"/>
              <a:pPr rtl="0"/>
              <a:t>9</a:t>
            </a:fld>
            <a:endParaRPr lang="de-DE"/>
          </a:p>
        </p:txBody>
      </p:sp>
      <p:sp>
        <p:nvSpPr>
          <p:cNvPr id="13" name="Rechteck 12" descr="Akzentleiste rechts&#10;">
            <a:extLst>
              <a:ext uri="{FF2B5EF4-FFF2-40B4-BE49-F238E27FC236}">
                <a16:creationId xmlns:a16="http://schemas.microsoft.com/office/drawing/2014/main" id="{A7CD04AE-9A8B-4DED-855D-F51B510D0B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46837" y="1052566"/>
            <a:ext cx="3615638" cy="10948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de-DE"/>
          </a:p>
        </p:txBody>
      </p:sp>
      <p:graphicFrame>
        <p:nvGraphicFramePr>
          <p:cNvPr id="6" name="Inhaltsplatzhalter 3">
            <a:extLst>
              <a:ext uri="{FF2B5EF4-FFF2-40B4-BE49-F238E27FC236}">
                <a16:creationId xmlns:a16="http://schemas.microsoft.com/office/drawing/2014/main" id="{80291610-FB9C-47E8-9FE9-60A47693A7C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21592644"/>
              </p:ext>
            </p:extLst>
          </p:nvPr>
        </p:nvGraphicFramePr>
        <p:xfrm>
          <a:off x="2595564" y="1829197"/>
          <a:ext cx="3240980" cy="35556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Diagramm 6">
            <a:extLst>
              <a:ext uri="{FF2B5EF4-FFF2-40B4-BE49-F238E27FC236}">
                <a16:creationId xmlns:a16="http://schemas.microsoft.com/office/drawing/2014/main" id="{5C36D59A-1F43-489F-AD15-4C9FA99BDA1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54735270"/>
              </p:ext>
            </p:extLst>
          </p:nvPr>
        </p:nvGraphicFramePr>
        <p:xfrm>
          <a:off x="5908551" y="2117229"/>
          <a:ext cx="3744416" cy="3240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320349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Graphic spid="7" grpId="0">
        <p:bldAsOne/>
      </p:bldGraphic>
    </p:bldLst>
  </p:timing>
</p:sld>
</file>

<file path=ppt/theme/theme1.xml><?xml version="1.0" encoding="utf-8"?>
<a:theme xmlns:a="http://schemas.openxmlformats.org/drawingml/2006/main" name="Office-Design">
  <a:themeElements>
    <a:clrScheme name="Benutzerdefiniert 12">
      <a:dk1>
        <a:sysClr val="windowText" lastClr="000000"/>
      </a:dk1>
      <a:lt1>
        <a:srgbClr val="FFFFFF"/>
      </a:lt1>
      <a:dk2>
        <a:srgbClr val="3F3F3F"/>
      </a:dk2>
      <a:lt2>
        <a:srgbClr val="F2F2F2"/>
      </a:lt2>
      <a:accent1>
        <a:srgbClr val="00467A"/>
      </a:accent1>
      <a:accent2>
        <a:srgbClr val="0070C0"/>
      </a:accent2>
      <a:accent3>
        <a:srgbClr val="FFC000"/>
      </a:accent3>
      <a:accent4>
        <a:srgbClr val="FFDC6D"/>
      </a:accent4>
      <a:accent5>
        <a:srgbClr val="FFF1C5"/>
      </a:accent5>
      <a:accent6>
        <a:srgbClr val="8AA7E2"/>
      </a:accent6>
      <a:hlink>
        <a:srgbClr val="25C6E3"/>
      </a:hlink>
      <a:folHlink>
        <a:srgbClr val="25C6E3"/>
      </a:folHlink>
    </a:clrScheme>
    <a:fontScheme name="Custom 149">
      <a:majorFont>
        <a:latin typeface="Corbel"/>
        <a:ea typeface=""/>
        <a:cs typeface=""/>
      </a:majorFont>
      <a:minorFont>
        <a:latin typeface="Canda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_19715886_TF16411250.potx" id="{0A2E2A9C-23A3-4294-ABEA-CF03BE8216F5}" vid="{6E385BE9-BE89-493C-88B1-D2BAFB607FE3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9" ma:contentTypeDescription="Create a new document." ma:contentTypeScope="" ma:versionID="76e25e1730b4532ab1d5e5b131a96a5a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d1e9281a84c4949647088091c718de3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B2218FC-8412-44B9-9E82-D51F1F531141}">
  <ds:schemaRefs>
    <ds:schemaRef ds:uri="http://schemas.microsoft.com/sharepoint/v3"/>
    <ds:schemaRef ds:uri="http://purl.org/dc/terms/"/>
    <ds:schemaRef ds:uri="http://schemas.openxmlformats.org/package/2006/metadata/core-properties"/>
    <ds:schemaRef ds:uri="6dc4bcd6-49db-4c07-9060-8acfc67cef9f"/>
    <ds:schemaRef ds:uri="http://schemas.microsoft.com/office/2006/documentManagement/types"/>
    <ds:schemaRef ds:uri="http://schemas.microsoft.com/office/infopath/2007/PartnerControls"/>
    <ds:schemaRef ds:uri="fb0879af-3eba-417a-a55a-ffe6dcd6ca77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B64A4C9D-F801-4923-BC6D-E0006F51233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613</Words>
  <Application>Microsoft Office PowerPoint</Application>
  <PresentationFormat>Breitbild</PresentationFormat>
  <Paragraphs>173</Paragraphs>
  <Slides>26</Slides>
  <Notes>26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26</vt:i4>
      </vt:variant>
    </vt:vector>
  </HeadingPairs>
  <TitlesOfParts>
    <vt:vector size="32" baseType="lpstr">
      <vt:lpstr>Arial</vt:lpstr>
      <vt:lpstr>Calibri</vt:lpstr>
      <vt:lpstr>Candara</vt:lpstr>
      <vt:lpstr>Corbel</vt:lpstr>
      <vt:lpstr>Times New Roman</vt:lpstr>
      <vt:lpstr>Office-Design</vt:lpstr>
      <vt:lpstr>Statistik JaS 2020</vt:lpstr>
      <vt:lpstr>Grund- und Mittelschule Eschenbach </vt:lpstr>
      <vt:lpstr>Aufgabengebiet JaS</vt:lpstr>
      <vt:lpstr>PowerPoint-Präsentation</vt:lpstr>
      <vt:lpstr>Fälle im Jahr 2019 - Auszug</vt:lpstr>
      <vt:lpstr>Verteilung in Jahrgangsstufen - Grundschule</vt:lpstr>
      <vt:lpstr>Verteilung in Jahrgangsstufen - Mittelschule</vt:lpstr>
      <vt:lpstr>Aufenthalt des jungen Menschen</vt:lpstr>
      <vt:lpstr>Migrationshintergrund</vt:lpstr>
      <vt:lpstr>Kontaktaufnahme durch</vt:lpstr>
      <vt:lpstr>Auffälligkeiten (Kontaktanlass)</vt:lpstr>
      <vt:lpstr>Weiterführende Hilfen</vt:lpstr>
      <vt:lpstr>Einzelfallhilfe erfolgte vorrangig durch</vt:lpstr>
      <vt:lpstr>Hauptgrund für Einzelfallhilfe</vt:lpstr>
      <vt:lpstr>Projekte 2020 Ein kleiner Auszug</vt:lpstr>
      <vt:lpstr>Förderung  von  Zivilcourage Stärkung der  Gemeinschaft Umgang  mit  Konflikt  und  Gewalt*  * konnte aufgrund des Lockdowns leider nicht abgeschlossen werden…</vt:lpstr>
      <vt:lpstr>„Über Liebe und Freundschaft“ – Themen wie Liebe´, Freundschaft, Eifersucht werden beispielhaft anhand von Texten dargestellt und gemeinsam diskutiert und bearbeitet.</vt:lpstr>
      <vt:lpstr>    Förderung   Sozialtraining zu Thema Kompromisse eingehen, Gefühle erkennen und benennen, Empathie  und Emotionen.  </vt:lpstr>
      <vt:lpstr>     Förderung   „Inner Circle“  – Schüler helfen Schülern – Austausch und Erfahrungsberichte mit dem Ziel „Hilfe zur Selbsthilfe“   </vt:lpstr>
      <vt:lpstr> Bastel-  und    Verkaufsaktion    von   Schülern  für   Schüler  </vt:lpstr>
      <vt:lpstr> Förderung   der   Kreativität Einbringen   eigener   Ideen Selbstständiges   Planen   und    Erstellen   einer   Schülerzeitung.  </vt:lpstr>
      <vt:lpstr>Poetry Slam zum Thema Menschenrechte </vt:lpstr>
      <vt:lpstr> „Zukunft mit Perspektive“  Bühnenprogramm mit Osman Citir: Bedeutung von Demokratie für das Zusammenleben, Motivation zur aktiven Gestaltung des eigenen Lebens .</vt:lpstr>
      <vt:lpstr>Ausbildung   im   Rahmen   der   Tutorentätigkeit </vt:lpstr>
      <vt:lpstr>Bastelangebote   zur   Förderung   der   sinnvollen Freizeitgestaltung.  </vt:lpstr>
      <vt:lpstr>Vielen Dank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2020-02-02T20:11:56Z</dcterms:created>
  <dcterms:modified xsi:type="dcterms:W3CDTF">2021-05-23T12:28:01Z</dcterms:modified>
</cp:coreProperties>
</file>